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80" r:id="rId4"/>
    <p:sldId id="281" r:id="rId5"/>
    <p:sldId id="282" r:id="rId6"/>
    <p:sldId id="283" r:id="rId7"/>
    <p:sldId id="284" r:id="rId8"/>
    <p:sldId id="285" r:id="rId9"/>
    <p:sldId id="286" r:id="rId10"/>
    <p:sldId id="287" r:id="rId11"/>
    <p:sldId id="315" r:id="rId12"/>
    <p:sldId id="288" r:id="rId13"/>
    <p:sldId id="289" r:id="rId14"/>
    <p:sldId id="290" r:id="rId15"/>
    <p:sldId id="291" r:id="rId16"/>
    <p:sldId id="292" r:id="rId17"/>
    <p:sldId id="294" r:id="rId18"/>
    <p:sldId id="295" r:id="rId19"/>
    <p:sldId id="293" r:id="rId20"/>
    <p:sldId id="296" r:id="rId21"/>
    <p:sldId id="297" r:id="rId22"/>
    <p:sldId id="298" r:id="rId23"/>
    <p:sldId id="299" r:id="rId24"/>
    <p:sldId id="300" r:id="rId25"/>
    <p:sldId id="301" r:id="rId26"/>
    <p:sldId id="302" r:id="rId27"/>
    <p:sldId id="303" r:id="rId28"/>
    <p:sldId id="304" r:id="rId29"/>
    <p:sldId id="305" r:id="rId30"/>
    <p:sldId id="318" r:id="rId31"/>
    <p:sldId id="306" r:id="rId32"/>
    <p:sldId id="307" r:id="rId33"/>
    <p:sldId id="308" r:id="rId34"/>
    <p:sldId id="309" r:id="rId35"/>
    <p:sldId id="310" r:id="rId36"/>
    <p:sldId id="311" r:id="rId37"/>
    <p:sldId id="313" r:id="rId38"/>
    <p:sldId id="314" r:id="rId39"/>
    <p:sldId id="312" r:id="rId40"/>
    <p:sldId id="316" r:id="rId41"/>
    <p:sldId id="317" r:id="rId42"/>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4CC"/>
    <a:srgbClr val="03136A"/>
    <a:srgbClr val="35759D"/>
    <a:srgbClr val="35B19D"/>
    <a:srgbClr val="000000"/>
    <a:srgbClr val="FFFF00"/>
    <a:srgbClr val="282828"/>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381" autoAdjust="0"/>
    <p:restoredTop sz="71930" autoAdjust="0"/>
  </p:normalViewPr>
  <p:slideViewPr>
    <p:cSldViewPr>
      <p:cViewPr>
        <p:scale>
          <a:sx n="77" d="100"/>
          <a:sy n="77" d="100"/>
        </p:scale>
        <p:origin x="1252" y="-108"/>
      </p:cViewPr>
      <p:guideLst>
        <p:guide orient="horz" pos="2160"/>
        <p:guide pos="2880"/>
      </p:guideLst>
    </p:cSldViewPr>
  </p:slideViewPr>
  <p:outlineViewPr>
    <p:cViewPr>
      <p:scale>
        <a:sx n="33" d="100"/>
        <a:sy n="33" d="100"/>
      </p:scale>
      <p:origin x="0" y="-76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40BC8A3-6510-244B-C21B-CE3B7B227C9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a:extLst>
              <a:ext uri="{FF2B5EF4-FFF2-40B4-BE49-F238E27FC236}">
                <a16:creationId xmlns:a16="http://schemas.microsoft.com/office/drawing/2014/main" id="{3F1796ED-719B-AAB5-0643-97394BB88D6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a:extLst>
              <a:ext uri="{FF2B5EF4-FFF2-40B4-BE49-F238E27FC236}">
                <a16:creationId xmlns:a16="http://schemas.microsoft.com/office/drawing/2014/main" id="{61A7BE15-FBFD-0AEE-C3CF-1C3BF4FBCB6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a:extLst>
              <a:ext uri="{FF2B5EF4-FFF2-40B4-BE49-F238E27FC236}">
                <a16:creationId xmlns:a16="http://schemas.microsoft.com/office/drawing/2014/main" id="{034CC7DB-61E5-916C-A1FD-A3AC48B3F99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a:extLst>
              <a:ext uri="{FF2B5EF4-FFF2-40B4-BE49-F238E27FC236}">
                <a16:creationId xmlns:a16="http://schemas.microsoft.com/office/drawing/2014/main" id="{0260834E-5372-4EFB-A46C-AEBF596DADE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a:extLst>
              <a:ext uri="{FF2B5EF4-FFF2-40B4-BE49-F238E27FC236}">
                <a16:creationId xmlns:a16="http://schemas.microsoft.com/office/drawing/2014/main" id="{AECC4594-DE25-C9F7-0AEF-A443DB24418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B8BD904-5252-4430-88BF-0802E50A27F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094A24-77C1-3757-1FAB-F754788F468A}"/>
              </a:ext>
            </a:extLst>
          </p:cNvPr>
          <p:cNvSpPr>
            <a:spLocks noGrp="1" noChangeArrowheads="1"/>
          </p:cNvSpPr>
          <p:nvPr>
            <p:ph type="sldNum" sz="quarter" idx="5"/>
          </p:nvPr>
        </p:nvSpPr>
        <p:spPr>
          <a:ln/>
        </p:spPr>
        <p:txBody>
          <a:bodyPr/>
          <a:lstStyle/>
          <a:p>
            <a:fld id="{79BBFFC5-4233-4695-B206-B608363AB1D3}" type="slidenum">
              <a:rPr lang="en-US" altLang="en-US"/>
              <a:pPr/>
              <a:t>1</a:t>
            </a:fld>
            <a:endParaRPr lang="en-US" altLang="en-US"/>
          </a:p>
        </p:txBody>
      </p:sp>
      <p:sp>
        <p:nvSpPr>
          <p:cNvPr id="107522" name="Rectangle 2">
            <a:extLst>
              <a:ext uri="{FF2B5EF4-FFF2-40B4-BE49-F238E27FC236}">
                <a16:creationId xmlns:a16="http://schemas.microsoft.com/office/drawing/2014/main" id="{3E550E19-CCFF-7833-9035-CAF050FC948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20AA9E5B-9FD0-DAA1-D36F-646516E2581D}"/>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0AB5AAD-2085-33C9-FFC5-B52D7104B1AF}"/>
              </a:ext>
            </a:extLst>
          </p:cNvPr>
          <p:cNvSpPr>
            <a:spLocks noGrp="1" noChangeArrowheads="1"/>
          </p:cNvSpPr>
          <p:nvPr>
            <p:ph type="sldNum" sz="quarter" idx="5"/>
          </p:nvPr>
        </p:nvSpPr>
        <p:spPr>
          <a:ln/>
        </p:spPr>
        <p:txBody>
          <a:bodyPr/>
          <a:lstStyle/>
          <a:p>
            <a:fld id="{D2CE79FB-38DE-4FB2-A4BE-3CF5175B409C}" type="slidenum">
              <a:rPr lang="en-US" altLang="en-US"/>
              <a:pPr/>
              <a:t>2</a:t>
            </a:fld>
            <a:endParaRPr lang="en-US" altLang="en-US"/>
          </a:p>
        </p:txBody>
      </p:sp>
      <p:sp>
        <p:nvSpPr>
          <p:cNvPr id="112642" name="Rectangle 2">
            <a:extLst>
              <a:ext uri="{FF2B5EF4-FFF2-40B4-BE49-F238E27FC236}">
                <a16:creationId xmlns:a16="http://schemas.microsoft.com/office/drawing/2014/main" id="{F739379A-8B7A-F966-A28A-6E94DFB3EB00}"/>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0B326A6-71B0-AD0D-D08E-A6D9570CED6C}"/>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D904-5252-4430-88BF-0802E50A27F4}" type="slidenum">
              <a:rPr lang="en-US" altLang="en-US" smtClean="0"/>
              <a:pPr/>
              <a:t>9</a:t>
            </a:fld>
            <a:endParaRPr lang="en-US" altLang="en-US"/>
          </a:p>
        </p:txBody>
      </p:sp>
    </p:spTree>
    <p:extLst>
      <p:ext uri="{BB962C8B-B14F-4D97-AF65-F5344CB8AC3E}">
        <p14:creationId xmlns:p14="http://schemas.microsoft.com/office/powerpoint/2010/main" val="3926893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D904-5252-4430-88BF-0802E50A27F4}" type="slidenum">
              <a:rPr lang="en-US" altLang="en-US" smtClean="0"/>
              <a:pPr/>
              <a:t>12</a:t>
            </a:fld>
            <a:endParaRPr lang="en-US" altLang="en-US"/>
          </a:p>
        </p:txBody>
      </p:sp>
    </p:spTree>
    <p:extLst>
      <p:ext uri="{BB962C8B-B14F-4D97-AF65-F5344CB8AC3E}">
        <p14:creationId xmlns:p14="http://schemas.microsoft.com/office/powerpoint/2010/main" val="3045208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5009D2A-81F6-D563-2F5B-CB270DE3EDA3}"/>
              </a:ext>
            </a:extLst>
          </p:cNvPr>
          <p:cNvSpPr>
            <a:spLocks noGrp="1" noChangeArrowheads="1"/>
          </p:cNvSpPr>
          <p:nvPr>
            <p:ph type="ctrTitle"/>
          </p:nvPr>
        </p:nvSpPr>
        <p:spPr>
          <a:xfrm>
            <a:off x="381000" y="533400"/>
            <a:ext cx="44196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defRPr/>
            </a:lvl1pPr>
          </a:lstStyle>
          <a:p>
            <a:pPr lvl="0"/>
            <a:r>
              <a:rPr lang="en-US" altLang="en-US" noProof="0"/>
              <a:t>Click to edit Master title style</a:t>
            </a:r>
          </a:p>
        </p:txBody>
      </p:sp>
      <p:sp>
        <p:nvSpPr>
          <p:cNvPr id="3075" name="Rectangle 3">
            <a:extLst>
              <a:ext uri="{FF2B5EF4-FFF2-40B4-BE49-F238E27FC236}">
                <a16:creationId xmlns:a16="http://schemas.microsoft.com/office/drawing/2014/main" id="{3CA61CC3-0BFE-5481-6FA8-FFB9645DC178}"/>
              </a:ext>
            </a:extLst>
          </p:cNvPr>
          <p:cNvSpPr>
            <a:spLocks noGrp="1" noChangeArrowheads="1"/>
          </p:cNvSpPr>
          <p:nvPr>
            <p:ph type="subTitle" idx="1"/>
          </p:nvPr>
        </p:nvSpPr>
        <p:spPr>
          <a:xfrm>
            <a:off x="381000" y="1600200"/>
            <a:ext cx="44196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buFontTx/>
              <a:buNone/>
              <a:defRPr sz="2800"/>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D091-7CEA-0BF7-CD45-8BD01EA16F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3BDCCE-9284-3AF3-AB1F-DB8C47C06A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95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6E1726-EC1B-7DA6-3922-5DD68FD4CA26}"/>
              </a:ext>
            </a:extLst>
          </p:cNvPr>
          <p:cNvSpPr>
            <a:spLocks noGrp="1"/>
          </p:cNvSpPr>
          <p:nvPr>
            <p:ph type="title" orient="vert"/>
          </p:nvPr>
        </p:nvSpPr>
        <p:spPr>
          <a:xfrm>
            <a:off x="6262688" y="304800"/>
            <a:ext cx="1985962" cy="5089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80C39-D2DA-63C3-DC49-5010D12F1661}"/>
              </a:ext>
            </a:extLst>
          </p:cNvPr>
          <p:cNvSpPr>
            <a:spLocks noGrp="1"/>
          </p:cNvSpPr>
          <p:nvPr>
            <p:ph type="body" orient="vert" idx="1"/>
          </p:nvPr>
        </p:nvSpPr>
        <p:spPr>
          <a:xfrm>
            <a:off x="304800" y="304800"/>
            <a:ext cx="5805488" cy="5089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21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CF0E-FDDB-BA09-67D7-006B13BDB8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B7384-9138-036B-B281-6BE99CD367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63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F7AE-1399-7342-2C4D-A5B57E4FB6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6B459-E1D5-2BA1-F450-EEF51FD2A4F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6961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C77A-B73C-B809-2E88-1C07ADE42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AA1F8-49CC-63D0-1439-DA9703509C3D}"/>
              </a:ext>
            </a:extLst>
          </p:cNvPr>
          <p:cNvSpPr>
            <a:spLocks noGrp="1"/>
          </p:cNvSpPr>
          <p:nvPr>
            <p:ph sz="half" idx="1"/>
          </p:nvPr>
        </p:nvSpPr>
        <p:spPr>
          <a:xfrm>
            <a:off x="933450" y="1524000"/>
            <a:ext cx="3581400" cy="387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B144A-5D55-B5BA-A872-3D527A09A5C7}"/>
              </a:ext>
            </a:extLst>
          </p:cNvPr>
          <p:cNvSpPr>
            <a:spLocks noGrp="1"/>
          </p:cNvSpPr>
          <p:nvPr>
            <p:ph sz="half" idx="2"/>
          </p:nvPr>
        </p:nvSpPr>
        <p:spPr>
          <a:xfrm>
            <a:off x="4667250" y="1524000"/>
            <a:ext cx="3581400" cy="3870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6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43ED-C537-5F8D-CD37-CD4FD8063F0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BAB9F-ED51-4AE9-0147-55FD8AB9674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DD7AF-6582-D9B9-2029-330A63B6F62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B4FF7-C5EF-AA91-2694-D9C3DB44463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1E343-23CF-32D6-ECAC-E5419EDA51D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802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74DD-ACCB-1D8A-65D7-1936E31C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75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1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1CBE-2C13-8486-B1A6-937FABDF16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141B89-A81D-C451-9714-1490344C238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25EB4-E469-1424-A9A2-DB5F22D3695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264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4BAB-9D62-65EA-E04C-6170BEB97C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40ACC9-269A-E93A-6DF8-7A19FCDAC2C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48EFC04-E636-C66E-D1D6-17A5947330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207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D0BDE99-CA0F-2EA2-2253-F8805B6919BB}"/>
              </a:ext>
            </a:extLst>
          </p:cNvPr>
          <p:cNvSpPr>
            <a:spLocks noGrp="1" noChangeArrowheads="1"/>
          </p:cNvSpPr>
          <p:nvPr>
            <p:ph type="title"/>
          </p:nvPr>
        </p:nvSpPr>
        <p:spPr bwMode="auto">
          <a:xfrm>
            <a:off x="304800" y="30480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C01F09A-9600-8D74-FD09-2C6B06D2B809}"/>
              </a:ext>
            </a:extLst>
          </p:cNvPr>
          <p:cNvSpPr>
            <a:spLocks noGrp="1" noChangeArrowheads="1"/>
          </p:cNvSpPr>
          <p:nvPr>
            <p:ph type="body" idx="1"/>
          </p:nvPr>
        </p:nvSpPr>
        <p:spPr bwMode="auto">
          <a:xfrm>
            <a:off x="933450" y="1524000"/>
            <a:ext cx="7315200"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anose="020B0604020202020204" pitchFamily="34" charset="0"/>
        </a:defRPr>
      </a:lvl2pPr>
      <a:lvl3pPr algn="l" rtl="0" eaLnBrk="1" fontAlgn="base" hangingPunct="1">
        <a:spcBef>
          <a:spcPct val="0"/>
        </a:spcBef>
        <a:spcAft>
          <a:spcPct val="0"/>
        </a:spcAft>
        <a:defRPr sz="4400">
          <a:solidFill>
            <a:schemeClr val="bg1"/>
          </a:solidFill>
          <a:latin typeface="Microsoft Sans Serif" panose="020B0604020202020204" pitchFamily="34" charset="0"/>
        </a:defRPr>
      </a:lvl3pPr>
      <a:lvl4pPr algn="l" rtl="0" eaLnBrk="1" fontAlgn="base" hangingPunct="1">
        <a:spcBef>
          <a:spcPct val="0"/>
        </a:spcBef>
        <a:spcAft>
          <a:spcPct val="0"/>
        </a:spcAft>
        <a:defRPr sz="4400">
          <a:solidFill>
            <a:schemeClr val="bg1"/>
          </a:solidFill>
          <a:latin typeface="Microsoft Sans Serif" panose="020B0604020202020204" pitchFamily="34" charset="0"/>
        </a:defRPr>
      </a:lvl4pPr>
      <a:lvl5pPr algn="l" rtl="0" eaLnBrk="1" fontAlgn="base" hangingPunct="1">
        <a:spcBef>
          <a:spcPct val="0"/>
        </a:spcBef>
        <a:spcAft>
          <a:spcPct val="0"/>
        </a:spcAft>
        <a:defRPr sz="4400">
          <a:solidFill>
            <a:schemeClr val="bg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bg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bg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bg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bg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4C3186D4-6971-7CF2-29F9-9593C6C7CF60}"/>
              </a:ext>
            </a:extLst>
          </p:cNvPr>
          <p:cNvSpPr>
            <a:spLocks noGrp="1" noChangeArrowheads="1"/>
          </p:cNvSpPr>
          <p:nvPr>
            <p:ph type="ctrTitle"/>
          </p:nvPr>
        </p:nvSpPr>
        <p:spPr>
          <a:xfrm>
            <a:off x="0" y="457200"/>
            <a:ext cx="9040586" cy="704850"/>
          </a:xfrm>
        </p:spPr>
        <p:txBody>
          <a:bodyPr/>
          <a:lstStyle/>
          <a:p>
            <a:pPr algn="ctr"/>
            <a:r>
              <a:rPr lang="en-US" altLang="en-US" sz="3400" dirty="0"/>
              <a:t>Current and Future Therapeutic Management of Retinal Disease</a:t>
            </a:r>
            <a:endParaRPr lang="ru-RU" altLang="en-US" sz="3400" dirty="0"/>
          </a:p>
        </p:txBody>
      </p:sp>
      <p:sp>
        <p:nvSpPr>
          <p:cNvPr id="2053" name="Rectangle 5">
            <a:extLst>
              <a:ext uri="{FF2B5EF4-FFF2-40B4-BE49-F238E27FC236}">
                <a16:creationId xmlns:a16="http://schemas.microsoft.com/office/drawing/2014/main" id="{32E2E9DC-9B59-AFF0-091C-0FACBB2E2530}"/>
              </a:ext>
            </a:extLst>
          </p:cNvPr>
          <p:cNvSpPr>
            <a:spLocks noGrp="1" noChangeArrowheads="1"/>
          </p:cNvSpPr>
          <p:nvPr>
            <p:ph type="subTitle" idx="1"/>
          </p:nvPr>
        </p:nvSpPr>
        <p:spPr>
          <a:xfrm>
            <a:off x="152400" y="5410200"/>
            <a:ext cx="3635830" cy="685800"/>
          </a:xfrm>
        </p:spPr>
        <p:txBody>
          <a:bodyPr/>
          <a:lstStyle/>
          <a:p>
            <a:r>
              <a:rPr lang="en-US" altLang="en-US" sz="2000" dirty="0"/>
              <a:t>Oren Plous, MD FACS</a:t>
            </a:r>
          </a:p>
          <a:p>
            <a:r>
              <a:rPr lang="en-US" altLang="en-US" sz="2000" dirty="0"/>
              <a:t>Gulf Coast Retina Center</a:t>
            </a:r>
          </a:p>
          <a:p>
            <a:endParaRPr lang="ru-RU"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2FF5-AE9E-F190-9C87-311BE33F414C}"/>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B2FD62B5-A508-5313-82F8-8F88ED0BD317}"/>
              </a:ext>
            </a:extLst>
          </p:cNvPr>
          <p:cNvSpPr>
            <a:spLocks noGrp="1"/>
          </p:cNvSpPr>
          <p:nvPr>
            <p:ph idx="1"/>
          </p:nvPr>
        </p:nvSpPr>
        <p:spPr>
          <a:xfrm>
            <a:off x="533400" y="381000"/>
            <a:ext cx="7791450" cy="3870325"/>
          </a:xfrm>
        </p:spPr>
        <p:txBody>
          <a:bodyPr/>
          <a:lstStyle/>
          <a:p>
            <a:r>
              <a:rPr lang="en-US" sz="2000" dirty="0"/>
              <a:t>“Gene therapy is a revolutionary approach to treating various diseases, including retinal diseases, by modifying the genetic material within cells to correct or replace faulty genes. In the context of retinal diseases, which affect the light-sensitive tissue at the back of the eye (retina and choroid, oversimplification), gene therapy holds great promise for both inherited and acquired conditions that can lead to vision loss or blindness.</a:t>
            </a:r>
          </a:p>
          <a:p>
            <a:endParaRPr lang="en-US" sz="2000" dirty="0"/>
          </a:p>
          <a:p>
            <a:r>
              <a:rPr lang="en-US" sz="2000" dirty="0"/>
              <a:t>Here is an overview of gene therapy and its potential for treating retinal diseases:</a:t>
            </a:r>
          </a:p>
          <a:p>
            <a:endParaRPr lang="en-US" sz="2000" dirty="0"/>
          </a:p>
          <a:p>
            <a:r>
              <a:rPr lang="en-US" sz="2000" dirty="0"/>
              <a:t>What is Gene Therapy?</a:t>
            </a:r>
          </a:p>
          <a:p>
            <a:r>
              <a:rPr lang="en-US" sz="2000" dirty="0"/>
              <a:t>Gene therapy involves the introduction, alteration, or replacement of genetic material within a patient's cells to treat or prevent a disease. This can be achieved by delivering therapeutic genes, editing existing genes, or silencing harmful genes.</a:t>
            </a:r>
          </a:p>
        </p:txBody>
      </p:sp>
    </p:spTree>
    <p:extLst>
      <p:ext uri="{BB962C8B-B14F-4D97-AF65-F5344CB8AC3E}">
        <p14:creationId xmlns:p14="http://schemas.microsoft.com/office/powerpoint/2010/main" val="237869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0CC66-29F1-502D-2DC2-035A4F244143}"/>
              </a:ext>
            </a:extLst>
          </p:cNvPr>
          <p:cNvSpPr>
            <a:spLocks noGrp="1"/>
          </p:cNvSpPr>
          <p:nvPr>
            <p:ph type="title"/>
          </p:nvPr>
        </p:nvSpPr>
        <p:spPr/>
        <p:txBody>
          <a:bodyPr/>
          <a:lstStyle/>
          <a:p>
            <a:r>
              <a:rPr lang="en-US" dirty="0"/>
              <a:t>  </a:t>
            </a:r>
          </a:p>
        </p:txBody>
      </p:sp>
      <p:pic>
        <p:nvPicPr>
          <p:cNvPr id="4" name="Content Placeholder 3">
            <a:extLst>
              <a:ext uri="{FF2B5EF4-FFF2-40B4-BE49-F238E27FC236}">
                <a16:creationId xmlns:a16="http://schemas.microsoft.com/office/drawing/2014/main" id="{D485CA93-CDC3-5709-F949-368719B62BB7}"/>
              </a:ext>
            </a:extLst>
          </p:cNvPr>
          <p:cNvPicPr>
            <a:picLocks noGrp="1" noChangeAspect="1"/>
          </p:cNvPicPr>
          <p:nvPr>
            <p:ph idx="1"/>
          </p:nvPr>
        </p:nvPicPr>
        <p:blipFill>
          <a:blip r:embed="rId2"/>
          <a:stretch>
            <a:fillRect/>
          </a:stretch>
        </p:blipFill>
        <p:spPr>
          <a:xfrm>
            <a:off x="685800" y="533400"/>
            <a:ext cx="7795438" cy="4038600"/>
          </a:xfrm>
          <a:prstGeom prst="rect">
            <a:avLst/>
          </a:prstGeom>
        </p:spPr>
      </p:pic>
    </p:spTree>
    <p:extLst>
      <p:ext uri="{BB962C8B-B14F-4D97-AF65-F5344CB8AC3E}">
        <p14:creationId xmlns:p14="http://schemas.microsoft.com/office/powerpoint/2010/main" val="2737852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F6B8-1E24-E2EB-85B9-72C332ECD4F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266A427B-9AE2-A7E1-8D97-50EE960D7F54}"/>
              </a:ext>
            </a:extLst>
          </p:cNvPr>
          <p:cNvSpPr>
            <a:spLocks noGrp="1"/>
          </p:cNvSpPr>
          <p:nvPr>
            <p:ph idx="1"/>
          </p:nvPr>
        </p:nvSpPr>
        <p:spPr>
          <a:xfrm>
            <a:off x="228600" y="457200"/>
            <a:ext cx="8077200" cy="3870325"/>
          </a:xfrm>
        </p:spPr>
        <p:txBody>
          <a:bodyPr/>
          <a:lstStyle/>
          <a:p>
            <a:r>
              <a:rPr lang="en-US" sz="1600" dirty="0"/>
              <a:t>Types of Retinal Diseases Treated with Gene Therapy:</a:t>
            </a:r>
          </a:p>
          <a:p>
            <a:endParaRPr lang="en-US" sz="1600" dirty="0"/>
          </a:p>
          <a:p>
            <a:r>
              <a:rPr lang="en-US" sz="1600" dirty="0"/>
              <a:t>Gene therapy has shown promise in treating various retinal diseases, including:</a:t>
            </a:r>
          </a:p>
          <a:p>
            <a:endParaRPr lang="en-US" sz="1600" dirty="0"/>
          </a:p>
          <a:p>
            <a:r>
              <a:rPr lang="en-US" sz="1600" dirty="0"/>
              <a:t>Retinitis Pigmentosa (RP): A group of inherited diseases causing gradual vision loss.</a:t>
            </a:r>
          </a:p>
          <a:p>
            <a:r>
              <a:rPr lang="en-US" sz="1600" dirty="0"/>
              <a:t>Leber Congenital Amaurosis (LCA): A severe inherited retinal disorder often leading to blindness in childhood.</a:t>
            </a:r>
          </a:p>
          <a:p>
            <a:r>
              <a:rPr lang="en-US" sz="1600" dirty="0"/>
              <a:t>Age-Related Macular Degeneration (AMD): An acquired disease affecting the macula, leading to central vision loss in the elderly.</a:t>
            </a:r>
          </a:p>
          <a:p>
            <a:r>
              <a:rPr lang="en-US" sz="1600" dirty="0" err="1"/>
              <a:t>Stargardt</a:t>
            </a:r>
            <a:r>
              <a:rPr lang="en-US" sz="1600" dirty="0"/>
              <a:t> Disease: An inherited juvenile macular dystrophy causing progressive vision impairment.</a:t>
            </a:r>
          </a:p>
          <a:p>
            <a:endParaRPr lang="en-US" sz="1600" dirty="0"/>
          </a:p>
          <a:p>
            <a:r>
              <a:rPr lang="en-US" sz="1600" dirty="0"/>
              <a:t>Mechanisms of Gene Therapy for Retinal Diseases:</a:t>
            </a:r>
          </a:p>
          <a:p>
            <a:endParaRPr lang="en-US" sz="1600" dirty="0"/>
          </a:p>
          <a:p>
            <a:r>
              <a:rPr lang="en-US" sz="1600" dirty="0"/>
              <a:t>Gene Replacement Therapy: Healthy copies of the defective gene are introduced into the affected cells to restore normal gene function.</a:t>
            </a:r>
          </a:p>
          <a:p>
            <a:r>
              <a:rPr lang="en-US" sz="1600" dirty="0"/>
              <a:t>Gene Editing: Technologies like CRISPR-Cas9 are used to precisely edit the</a:t>
            </a:r>
          </a:p>
          <a:p>
            <a:r>
              <a:rPr lang="en-US" sz="1600" dirty="0"/>
              <a:t>faulty genes within the retina.</a:t>
            </a:r>
          </a:p>
          <a:p>
            <a:r>
              <a:rPr lang="en-US" sz="1600" dirty="0"/>
              <a:t>Gene Silencing: Small RNA molecules, like RNA interference (RNAi), can </a:t>
            </a:r>
          </a:p>
          <a:p>
            <a:r>
              <a:rPr lang="en-US" sz="1600" dirty="0"/>
              <a:t>be used to inhibit the expression of harmful genes.</a:t>
            </a:r>
          </a:p>
          <a:p>
            <a:r>
              <a:rPr lang="en-US" sz="1600" dirty="0"/>
              <a:t>safety and efficacy.</a:t>
            </a:r>
          </a:p>
        </p:txBody>
      </p:sp>
    </p:spTree>
    <p:extLst>
      <p:ext uri="{BB962C8B-B14F-4D97-AF65-F5344CB8AC3E}">
        <p14:creationId xmlns:p14="http://schemas.microsoft.com/office/powerpoint/2010/main" val="33864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E38B-7C5D-25E5-D180-3B8D2C9AAA3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CE58FC2-BC94-F07E-5024-61AE97AF6E3B}"/>
              </a:ext>
            </a:extLst>
          </p:cNvPr>
          <p:cNvSpPr>
            <a:spLocks noGrp="1"/>
          </p:cNvSpPr>
          <p:nvPr>
            <p:ph idx="1"/>
          </p:nvPr>
        </p:nvSpPr>
        <p:spPr>
          <a:xfrm>
            <a:off x="304800" y="609600"/>
            <a:ext cx="8229600" cy="3870325"/>
          </a:xfrm>
        </p:spPr>
        <p:txBody>
          <a:bodyPr/>
          <a:lstStyle/>
          <a:p>
            <a:r>
              <a:rPr lang="en-US" sz="1400" dirty="0"/>
              <a:t>Delivery Methods: </a:t>
            </a:r>
          </a:p>
          <a:p>
            <a:r>
              <a:rPr lang="en-US" sz="1400" dirty="0"/>
              <a:t>Viral Vectors: Most commonly, modified viruses (e.g., adeno-associated viruses, AAVs) are used as carriers to deliver therapeutic genes into retinal cells.</a:t>
            </a:r>
          </a:p>
          <a:p>
            <a:r>
              <a:rPr lang="en-US" sz="1400" dirty="0"/>
              <a:t>Non-viral Vectors: Lipid nanoparticles and other non-viral delivery methods are also under investigation.</a:t>
            </a:r>
          </a:p>
          <a:p>
            <a:endParaRPr lang="en-US" sz="1400" dirty="0"/>
          </a:p>
          <a:p>
            <a:r>
              <a:rPr lang="en-US" sz="1400" dirty="0"/>
              <a:t>Clinical Successes:</a:t>
            </a:r>
          </a:p>
          <a:p>
            <a:r>
              <a:rPr lang="en-US" sz="1400" dirty="0"/>
              <a:t>One of the most significant successes in retinal gene therapy is Luxturna, approved by the FDA in 2017 to treat a form of LCA. It is delivered via AAV and has restored some vision in patients.</a:t>
            </a:r>
          </a:p>
          <a:p>
            <a:r>
              <a:rPr lang="en-US" sz="1400" dirty="0"/>
              <a:t>Several other gene therapy clinical trials for retinal diseases have shown promising results, with ongoing research to improve safety and efficacy.</a:t>
            </a:r>
          </a:p>
          <a:p>
            <a:endParaRPr lang="en-US" sz="1400" dirty="0"/>
          </a:p>
          <a:p>
            <a:r>
              <a:rPr lang="en-US" sz="1400" dirty="0"/>
              <a:t>Challenges and Considerations:</a:t>
            </a:r>
          </a:p>
          <a:p>
            <a:r>
              <a:rPr lang="en-US" sz="1400" dirty="0"/>
              <a:t>Safety concerns, including potential immune responses to viral vectors.</a:t>
            </a:r>
          </a:p>
          <a:p>
            <a:r>
              <a:rPr lang="en-US" sz="1400" dirty="0"/>
              <a:t>Long-term effectiveness and durability of gene therapy.</a:t>
            </a:r>
          </a:p>
          <a:p>
            <a:r>
              <a:rPr lang="en-US" sz="1400" dirty="0"/>
              <a:t>High costs associated with developing and administering gene therapies.</a:t>
            </a:r>
          </a:p>
          <a:p>
            <a:endParaRPr lang="en-US" sz="1400" dirty="0"/>
          </a:p>
          <a:p>
            <a:r>
              <a:rPr lang="en-US" sz="1400" dirty="0"/>
              <a:t>Future Directions:</a:t>
            </a:r>
          </a:p>
          <a:p>
            <a:r>
              <a:rPr lang="en-US" sz="1400" dirty="0"/>
              <a:t>Continued research into optimizing delivery methods, safety, and efficacy.</a:t>
            </a:r>
          </a:p>
          <a:p>
            <a:r>
              <a:rPr lang="en-US" sz="1400" dirty="0"/>
              <a:t>Exploration of combination therapies and personalized approaches.</a:t>
            </a:r>
          </a:p>
          <a:p>
            <a:r>
              <a:rPr lang="en-US" sz="1400" dirty="0"/>
              <a:t>Potential expansion of gene therapy applications to other retinal and eye-related disorders.</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4007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183CB-4418-6D07-A8CC-E972E752640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22019C2-2ABC-A575-C8E4-8168DBD0B310}"/>
              </a:ext>
            </a:extLst>
          </p:cNvPr>
          <p:cNvSpPr>
            <a:spLocks noGrp="1"/>
          </p:cNvSpPr>
          <p:nvPr>
            <p:ph idx="1"/>
          </p:nvPr>
        </p:nvSpPr>
        <p:spPr/>
        <p:txBody>
          <a:bodyPr/>
          <a:lstStyle/>
          <a:p>
            <a:r>
              <a:rPr lang="en-US" dirty="0"/>
              <a:t>OK, not bad Chat, thanks!</a:t>
            </a:r>
          </a:p>
        </p:txBody>
      </p:sp>
    </p:spTree>
    <p:extLst>
      <p:ext uri="{BB962C8B-B14F-4D97-AF65-F5344CB8AC3E}">
        <p14:creationId xmlns:p14="http://schemas.microsoft.com/office/powerpoint/2010/main" val="44920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4055-B7FA-A491-E3E0-CCE76B96A057}"/>
              </a:ext>
            </a:extLst>
          </p:cNvPr>
          <p:cNvSpPr>
            <a:spLocks noGrp="1"/>
          </p:cNvSpPr>
          <p:nvPr>
            <p:ph type="title"/>
          </p:nvPr>
        </p:nvSpPr>
        <p:spPr>
          <a:xfrm>
            <a:off x="304800" y="304800"/>
            <a:ext cx="8991600" cy="715963"/>
          </a:xfrm>
        </p:spPr>
        <p:txBody>
          <a:bodyPr/>
          <a:lstStyle/>
          <a:p>
            <a:r>
              <a:rPr lang="en-US" sz="3600" dirty="0"/>
              <a:t>So Chat, tell us about Stem Cell Therapy?</a:t>
            </a:r>
          </a:p>
        </p:txBody>
      </p:sp>
      <p:sp>
        <p:nvSpPr>
          <p:cNvPr id="3" name="Content Placeholder 2">
            <a:extLst>
              <a:ext uri="{FF2B5EF4-FFF2-40B4-BE49-F238E27FC236}">
                <a16:creationId xmlns:a16="http://schemas.microsoft.com/office/drawing/2014/main" id="{2E49673D-EF6A-70A1-7060-CDBCFCD63AC2}"/>
              </a:ext>
            </a:extLst>
          </p:cNvPr>
          <p:cNvSpPr>
            <a:spLocks noGrp="1"/>
          </p:cNvSpPr>
          <p:nvPr>
            <p:ph idx="1"/>
          </p:nvPr>
        </p:nvSpPr>
        <p:spPr>
          <a:xfrm>
            <a:off x="457200" y="1143000"/>
            <a:ext cx="7867650" cy="3870325"/>
          </a:xfrm>
        </p:spPr>
        <p:txBody>
          <a:bodyPr/>
          <a:lstStyle/>
          <a:p>
            <a:r>
              <a:rPr lang="en-US" sz="1600" dirty="0"/>
              <a:t>Stem cell therapy is a promising approach for treating retinal diseases, offering the potential to restore damaged or degenerated retinal tissue and improve vision. Here's an overview of stem cell therapy for retinal diseases:</a:t>
            </a:r>
          </a:p>
          <a:p>
            <a:endParaRPr lang="en-US" sz="1600" dirty="0"/>
          </a:p>
          <a:p>
            <a:r>
              <a:rPr lang="en-US" sz="1600" dirty="0"/>
              <a:t>Types of Stem Cells:</a:t>
            </a:r>
          </a:p>
          <a:p>
            <a:r>
              <a:rPr lang="en-US" sz="1600" u="sng" dirty="0"/>
              <a:t>Embryonic Stem Cells</a:t>
            </a:r>
            <a:r>
              <a:rPr lang="en-US" sz="1600" dirty="0"/>
              <a:t> (ESCs): Derived from embryos, these pluripotent stem cells can develop into any cell type in the body. (</a:t>
            </a:r>
            <a:r>
              <a:rPr lang="en-US" sz="1600" i="1" dirty="0"/>
              <a:t>controversial)</a:t>
            </a:r>
          </a:p>
          <a:p>
            <a:r>
              <a:rPr lang="en-US" sz="1600" u="sng" dirty="0"/>
              <a:t>Induced Pluripotent Stem Cells</a:t>
            </a:r>
            <a:r>
              <a:rPr lang="en-US" sz="1600" dirty="0"/>
              <a:t> (iPSCs): Adult cells (e.g., skin cells) are reprogrammed to become pluripotent, similar to ESCs.</a:t>
            </a:r>
          </a:p>
          <a:p>
            <a:r>
              <a:rPr lang="en-US" sz="1600" u="sng" dirty="0"/>
              <a:t>Adult Stem Cells</a:t>
            </a:r>
            <a:r>
              <a:rPr lang="en-US" sz="1600" dirty="0"/>
              <a:t> (or Tissue-Specific Stem Cells): These are found in various tissues, including the eye, and have limited differentiation potential.</a:t>
            </a:r>
          </a:p>
          <a:p>
            <a:r>
              <a:rPr lang="en-US" sz="1600" dirty="0"/>
              <a:t>Applications in Retinal Disease:</a:t>
            </a:r>
          </a:p>
          <a:p>
            <a:endParaRPr lang="en-US" sz="1600" dirty="0"/>
          </a:p>
          <a:p>
            <a:r>
              <a:rPr lang="en-US" sz="1600" dirty="0"/>
              <a:t>Stem cell therapy can potentially treat a range of retinal diseases, including age-related macular degeneration (AMD), retinitis pigmentosa (RP), </a:t>
            </a:r>
            <a:r>
              <a:rPr lang="en-US" sz="1600" dirty="0" err="1"/>
              <a:t>Stargardt</a:t>
            </a:r>
            <a:r>
              <a:rPr lang="en-US" sz="1600" dirty="0"/>
              <a:t> disease, and diabetic retinopathy.</a:t>
            </a:r>
          </a:p>
          <a:p>
            <a:r>
              <a:rPr lang="en-US" sz="1600" dirty="0"/>
              <a:t>The goal is to replace or repair damaged retinal cells, particularly photoreceptor cells (rods and cones), which are crucial for vision.</a:t>
            </a:r>
          </a:p>
        </p:txBody>
      </p:sp>
    </p:spTree>
    <p:extLst>
      <p:ext uri="{BB962C8B-B14F-4D97-AF65-F5344CB8AC3E}">
        <p14:creationId xmlns:p14="http://schemas.microsoft.com/office/powerpoint/2010/main" val="360632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5624-BD75-6E03-1C75-0680268695CE}"/>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47D9C278-65F5-46B8-7535-CF116DBAA916}"/>
              </a:ext>
            </a:extLst>
          </p:cNvPr>
          <p:cNvSpPr>
            <a:spLocks noGrp="1"/>
          </p:cNvSpPr>
          <p:nvPr>
            <p:ph idx="1"/>
          </p:nvPr>
        </p:nvSpPr>
        <p:spPr>
          <a:xfrm>
            <a:off x="228600" y="304800"/>
            <a:ext cx="8001000" cy="3870325"/>
          </a:xfrm>
        </p:spPr>
        <p:txBody>
          <a:bodyPr/>
          <a:lstStyle/>
          <a:p>
            <a:r>
              <a:rPr lang="en-US" sz="1400" dirty="0"/>
              <a:t>Mechanisms of Action:</a:t>
            </a:r>
          </a:p>
          <a:p>
            <a:endParaRPr lang="en-US" sz="1400" dirty="0"/>
          </a:p>
          <a:p>
            <a:r>
              <a:rPr lang="en-US" sz="1400" dirty="0"/>
              <a:t>Replacement: Stem cells can differentiate into retinal cells and integrate into the existing retinal tissue.</a:t>
            </a:r>
          </a:p>
          <a:p>
            <a:r>
              <a:rPr lang="en-US" sz="1400" dirty="0"/>
              <a:t>Paracrine Effects: Stem cells can release factors that promote the survival and function of existing retinal cells.</a:t>
            </a:r>
          </a:p>
          <a:p>
            <a:endParaRPr lang="en-US" sz="1400" dirty="0"/>
          </a:p>
          <a:p>
            <a:r>
              <a:rPr lang="en-US" sz="1400" dirty="0"/>
              <a:t>Clinical Progress ; Numerous clinical trials have been conducted or are ongoing to evaluate the safety and efficacy of stem cell-based therapies for retinal diseases.</a:t>
            </a:r>
          </a:p>
          <a:p>
            <a:r>
              <a:rPr lang="en-US" sz="1400" dirty="0"/>
              <a:t>Positive results have been reported in some trials, with improvements in visual acuity and retinal function observed in certain patients.</a:t>
            </a:r>
          </a:p>
          <a:p>
            <a:r>
              <a:rPr lang="en-US" sz="1400" dirty="0"/>
              <a:t>Challenges and Considerations:</a:t>
            </a:r>
          </a:p>
          <a:p>
            <a:endParaRPr lang="en-US" sz="1400" dirty="0"/>
          </a:p>
          <a:p>
            <a:r>
              <a:rPr lang="en-US" sz="1400" dirty="0"/>
              <a:t>Safety Concerns: There are potential risks, such as tumorigenesis when using ESCs or iPSCs, and immune responses.</a:t>
            </a:r>
          </a:p>
          <a:p>
            <a:r>
              <a:rPr lang="en-US" sz="1400" dirty="0"/>
              <a:t>Differentiation Efficiency: Ensuring that stem cells differentiate into the desired retinal cell types is crucial for successful therapy.</a:t>
            </a:r>
          </a:p>
          <a:p>
            <a:r>
              <a:rPr lang="en-US" sz="1400" dirty="0"/>
              <a:t>Long-term Efficacy: The durability of improvements in vision and the need for repeated treatments are still being studied.</a:t>
            </a:r>
          </a:p>
          <a:p>
            <a:r>
              <a:rPr lang="en-US" sz="1400" dirty="0"/>
              <a:t>Ethical Considerations: The use of ESCs raises ethical concerns related to the destruction of embryos.</a:t>
            </a:r>
          </a:p>
          <a:p>
            <a:endParaRPr lang="en-US" sz="1400" dirty="0"/>
          </a:p>
          <a:p>
            <a:r>
              <a:rPr lang="en-US" sz="1400" dirty="0"/>
              <a:t>Future Directions: Continued Research: Ongoing studies are focused on refining stem cell-based therapies, optimizing protocols, and enhancing safety.</a:t>
            </a:r>
          </a:p>
          <a:p>
            <a:r>
              <a:rPr lang="en-US" sz="1400" dirty="0"/>
              <a:t>Personalized Medicine: Tailoring treatments to individual patients based on their specific retinal conditions and genetics and combination therapies: Combining stem cell therapy with other approaches, such as gene therapy or pharmaceuticals, to enhance outcomes.</a:t>
            </a:r>
          </a:p>
        </p:txBody>
      </p:sp>
    </p:spTree>
    <p:extLst>
      <p:ext uri="{BB962C8B-B14F-4D97-AF65-F5344CB8AC3E}">
        <p14:creationId xmlns:p14="http://schemas.microsoft.com/office/powerpoint/2010/main" val="1687381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CBC2-CD65-ED5E-1364-1F54DA088D2F}"/>
              </a:ext>
            </a:extLst>
          </p:cNvPr>
          <p:cNvSpPr>
            <a:spLocks noGrp="1"/>
          </p:cNvSpPr>
          <p:nvPr>
            <p:ph type="title"/>
          </p:nvPr>
        </p:nvSpPr>
        <p:spPr>
          <a:xfrm>
            <a:off x="838200" y="228600"/>
            <a:ext cx="8610600" cy="715963"/>
          </a:xfrm>
        </p:spPr>
        <p:txBody>
          <a:bodyPr/>
          <a:lstStyle/>
          <a:p>
            <a:r>
              <a:rPr lang="en-US" sz="3600" dirty="0"/>
              <a:t>Other Promising Areas of Research:</a:t>
            </a:r>
          </a:p>
        </p:txBody>
      </p:sp>
      <p:sp>
        <p:nvSpPr>
          <p:cNvPr id="3" name="Content Placeholder 2">
            <a:extLst>
              <a:ext uri="{FF2B5EF4-FFF2-40B4-BE49-F238E27FC236}">
                <a16:creationId xmlns:a16="http://schemas.microsoft.com/office/drawing/2014/main" id="{FC7CF6A1-25BE-147B-3698-DCD010F1C7EE}"/>
              </a:ext>
            </a:extLst>
          </p:cNvPr>
          <p:cNvSpPr>
            <a:spLocks noGrp="1"/>
          </p:cNvSpPr>
          <p:nvPr>
            <p:ph idx="1"/>
          </p:nvPr>
        </p:nvSpPr>
        <p:spPr>
          <a:xfrm>
            <a:off x="457200" y="963640"/>
            <a:ext cx="7772400" cy="3870325"/>
          </a:xfrm>
        </p:spPr>
        <p:txBody>
          <a:bodyPr/>
          <a:lstStyle/>
          <a:p>
            <a:r>
              <a:rPr lang="en-US" dirty="0"/>
              <a:t>Neuroprotection and Regeneration</a:t>
            </a:r>
          </a:p>
          <a:p>
            <a:r>
              <a:rPr lang="en-US" dirty="0"/>
              <a:t>Artificial Intelligence in retinal Disease Management</a:t>
            </a:r>
          </a:p>
          <a:p>
            <a:r>
              <a:rPr lang="en-US" dirty="0"/>
              <a:t>Nanotechnology Delivery Systems</a:t>
            </a:r>
          </a:p>
          <a:p>
            <a:r>
              <a:rPr lang="en-US" dirty="0"/>
              <a:t>Immunotherapy and Anti-Inflammatory Approaches (</a:t>
            </a:r>
            <a:r>
              <a:rPr lang="en-US" dirty="0" err="1"/>
              <a:t>Syfovre</a:t>
            </a:r>
            <a:r>
              <a:rPr lang="en-US" dirty="0"/>
              <a:t>®, </a:t>
            </a:r>
            <a:r>
              <a:rPr lang="en-US" dirty="0" err="1"/>
              <a:t>Izervay</a:t>
            </a:r>
            <a:r>
              <a:rPr lang="en-US" dirty="0"/>
              <a:t>® for Advanced Dry AMD)</a:t>
            </a:r>
          </a:p>
          <a:p>
            <a:r>
              <a:rPr lang="en-US" dirty="0"/>
              <a:t>Combination Therapies (</a:t>
            </a:r>
            <a:r>
              <a:rPr lang="en-US" dirty="0" err="1"/>
              <a:t>Vabysmo</a:t>
            </a:r>
            <a:r>
              <a:rPr lang="en-US" dirty="0"/>
              <a:t>®)</a:t>
            </a:r>
          </a:p>
        </p:txBody>
      </p:sp>
    </p:spTree>
    <p:extLst>
      <p:ext uri="{BB962C8B-B14F-4D97-AF65-F5344CB8AC3E}">
        <p14:creationId xmlns:p14="http://schemas.microsoft.com/office/powerpoint/2010/main" val="1233307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B28C-8190-546F-6E45-8ACA361B71E2}"/>
              </a:ext>
            </a:extLst>
          </p:cNvPr>
          <p:cNvSpPr>
            <a:spLocks noGrp="1"/>
          </p:cNvSpPr>
          <p:nvPr>
            <p:ph type="title"/>
          </p:nvPr>
        </p:nvSpPr>
        <p:spPr>
          <a:xfrm>
            <a:off x="304800" y="304800"/>
            <a:ext cx="8458200" cy="715963"/>
          </a:xfrm>
        </p:spPr>
        <p:txBody>
          <a:bodyPr/>
          <a:lstStyle/>
          <a:p>
            <a:pPr algn="ctr"/>
            <a:r>
              <a:rPr lang="en-US" dirty="0"/>
              <a:t>Clinical Trials and Regulatory Considerations</a:t>
            </a:r>
          </a:p>
        </p:txBody>
      </p:sp>
      <p:sp>
        <p:nvSpPr>
          <p:cNvPr id="3" name="Content Placeholder 2">
            <a:extLst>
              <a:ext uri="{FF2B5EF4-FFF2-40B4-BE49-F238E27FC236}">
                <a16:creationId xmlns:a16="http://schemas.microsoft.com/office/drawing/2014/main" id="{BB3589BD-DC55-046E-9BD2-CAC77ED7556D}"/>
              </a:ext>
            </a:extLst>
          </p:cNvPr>
          <p:cNvSpPr>
            <a:spLocks noGrp="1"/>
          </p:cNvSpPr>
          <p:nvPr>
            <p:ph idx="1"/>
          </p:nvPr>
        </p:nvSpPr>
        <p:spPr>
          <a:xfrm>
            <a:off x="533400" y="1524000"/>
            <a:ext cx="7715250" cy="3870325"/>
          </a:xfrm>
        </p:spPr>
        <p:txBody>
          <a:bodyPr/>
          <a:lstStyle/>
          <a:p>
            <a:r>
              <a:rPr lang="en-US" dirty="0"/>
              <a:t>Importance of clinical trials in evaluating novel therapeutic interventions</a:t>
            </a:r>
          </a:p>
          <a:p>
            <a:r>
              <a:rPr lang="en-US" dirty="0"/>
              <a:t>Regulatory considerations for approval and commercialization of retinal disease treatments</a:t>
            </a:r>
          </a:p>
          <a:p>
            <a:r>
              <a:rPr lang="en-US" dirty="0"/>
              <a:t>Ongoing clinical trials in retinal disease research </a:t>
            </a:r>
          </a:p>
          <a:p>
            <a:pPr lvl="1"/>
            <a:r>
              <a:rPr lang="en-US" dirty="0"/>
              <a:t>Clinicaltrials.gov</a:t>
            </a:r>
          </a:p>
        </p:txBody>
      </p:sp>
    </p:spTree>
    <p:extLst>
      <p:ext uri="{BB962C8B-B14F-4D97-AF65-F5344CB8AC3E}">
        <p14:creationId xmlns:p14="http://schemas.microsoft.com/office/powerpoint/2010/main" val="195027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36E3-FC6F-ADA2-544A-425D0752F27F}"/>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22A27E8-4B55-EDBE-5187-34DA4AFD60B0}"/>
              </a:ext>
            </a:extLst>
          </p:cNvPr>
          <p:cNvSpPr>
            <a:spLocks noGrp="1"/>
          </p:cNvSpPr>
          <p:nvPr>
            <p:ph idx="1"/>
          </p:nvPr>
        </p:nvSpPr>
        <p:spPr>
          <a:xfrm>
            <a:off x="609600" y="228600"/>
            <a:ext cx="7924800" cy="3870325"/>
          </a:xfrm>
        </p:spPr>
        <p:txBody>
          <a:bodyPr/>
          <a:lstStyle/>
          <a:p>
            <a:r>
              <a:rPr lang="en-US" sz="1800" dirty="0"/>
              <a:t>Patient Perspectives and Quality of Life</a:t>
            </a:r>
          </a:p>
          <a:p>
            <a:r>
              <a:rPr lang="en-US" sz="1800" dirty="0"/>
              <a:t>	Impact of retinal diseases on patients' quality of life</a:t>
            </a:r>
          </a:p>
          <a:p>
            <a:r>
              <a:rPr lang="en-US" sz="1800" dirty="0"/>
              <a:t>	Importance of patient-centered care and holistic approach</a:t>
            </a:r>
          </a:p>
          <a:p>
            <a:r>
              <a:rPr lang="en-US" sz="1800" dirty="0"/>
              <a:t>	Support groups and resources for patients with retinal diseases</a:t>
            </a:r>
          </a:p>
          <a:p>
            <a:r>
              <a:rPr lang="en-US" sz="1800" dirty="0"/>
              <a:t>Healthcare Economics and Access to Treatment</a:t>
            </a:r>
          </a:p>
          <a:p>
            <a:pPr marL="0" indent="0">
              <a:buNone/>
            </a:pPr>
            <a:r>
              <a:rPr lang="en-US" sz="1800" dirty="0"/>
              <a:t>	Economic burden of retinal diseases on healthcare systems</a:t>
            </a:r>
          </a:p>
          <a:p>
            <a:r>
              <a:rPr lang="en-US" sz="1800" dirty="0"/>
              <a:t>	Accessibility and affordability challenges for patients</a:t>
            </a:r>
          </a:p>
          <a:p>
            <a:r>
              <a:rPr lang="en-US" sz="1800" dirty="0"/>
              <a:t>	Importance of health policies and reimbursement strategies</a:t>
            </a:r>
          </a:p>
          <a:p>
            <a:r>
              <a:rPr lang="en-US" sz="1800" dirty="0"/>
              <a:t>Ethical Considerations</a:t>
            </a:r>
          </a:p>
          <a:p>
            <a:r>
              <a:rPr lang="en-US" sz="1800" dirty="0"/>
              <a:t>	Ethical challenges in retinal disease research and treatment</a:t>
            </a:r>
          </a:p>
          <a:p>
            <a:r>
              <a:rPr lang="en-US" sz="1800" dirty="0"/>
              <a:t>	Balancing the benefits and risks of emerging therapies</a:t>
            </a:r>
          </a:p>
          <a:p>
            <a:r>
              <a:rPr lang="en-US" sz="1800" dirty="0"/>
              <a:t>	Informed consent and privacy concerns</a:t>
            </a:r>
          </a:p>
          <a:p>
            <a:r>
              <a:rPr lang="en-US" sz="1800" dirty="0"/>
              <a:t>Collaboration and Interdisciplinary Approaches</a:t>
            </a:r>
          </a:p>
          <a:p>
            <a:r>
              <a:rPr lang="en-US" sz="1800" dirty="0"/>
              <a:t>	Importance of collaboration between researchers, clinicians, and 	industry</a:t>
            </a:r>
          </a:p>
          <a:p>
            <a:r>
              <a:rPr lang="en-US" sz="1800" dirty="0"/>
              <a:t>	Interdisciplinary approaches to accelerate therapeutic 	advancements</a:t>
            </a:r>
          </a:p>
          <a:p>
            <a:endParaRPr lang="en-US" dirty="0"/>
          </a:p>
        </p:txBody>
      </p:sp>
    </p:spTree>
    <p:extLst>
      <p:ext uri="{BB962C8B-B14F-4D97-AF65-F5344CB8AC3E}">
        <p14:creationId xmlns:p14="http://schemas.microsoft.com/office/powerpoint/2010/main" val="274389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7ECDB8F9-04D0-190A-74F4-9596F3F85C16}"/>
              </a:ext>
            </a:extLst>
          </p:cNvPr>
          <p:cNvSpPr>
            <a:spLocks noGrp="1" noChangeArrowheads="1"/>
          </p:cNvSpPr>
          <p:nvPr>
            <p:ph type="body" idx="1"/>
          </p:nvPr>
        </p:nvSpPr>
        <p:spPr>
          <a:xfrm>
            <a:off x="1447800" y="1372498"/>
            <a:ext cx="6705600" cy="2976563"/>
          </a:xfrm>
        </p:spPr>
        <p:txBody>
          <a:bodyPr/>
          <a:lstStyle/>
          <a:p>
            <a:pPr marL="0" indent="0">
              <a:lnSpc>
                <a:spcPct val="80000"/>
              </a:lnSpc>
              <a:buNone/>
            </a:pPr>
            <a:r>
              <a:rPr lang="en-US" altLang="ko-KR" sz="1600" dirty="0">
                <a:latin typeface="Verdana" panose="020B0604030504040204" pitchFamily="34" charset="0"/>
                <a:ea typeface="굴림" panose="020B0503020000020004" pitchFamily="34" charset="-127"/>
              </a:rPr>
              <a:t>2 Offices:</a:t>
            </a:r>
          </a:p>
          <a:p>
            <a:pPr marL="457200" lvl="1" indent="0">
              <a:lnSpc>
                <a:spcPct val="80000"/>
              </a:lnSpc>
              <a:buNone/>
            </a:pPr>
            <a:r>
              <a:rPr lang="en-US" altLang="ko-KR" sz="1600" dirty="0">
                <a:latin typeface="Verdana" panose="020B0604030504040204" pitchFamily="34" charset="0"/>
                <a:ea typeface="굴림" panose="020B0503020000020004" pitchFamily="34" charset="-127"/>
              </a:rPr>
              <a:t>Sarasota: 1961 Floyd Suite B – next to Sarasota Memorial</a:t>
            </a:r>
          </a:p>
          <a:p>
            <a:pPr marL="457200" lvl="1" indent="0">
              <a:lnSpc>
                <a:spcPct val="80000"/>
              </a:lnSpc>
              <a:buNone/>
            </a:pPr>
            <a:r>
              <a:rPr lang="en-US" altLang="ko-KR" sz="1200" dirty="0">
                <a:latin typeface="Verdana" panose="020B0604030504040204" pitchFamily="34" charset="0"/>
                <a:ea typeface="굴림" panose="020B0503020000020004" pitchFamily="34" charset="-127"/>
              </a:rPr>
              <a:t> </a:t>
            </a:r>
          </a:p>
          <a:p>
            <a:pPr>
              <a:lnSpc>
                <a:spcPct val="80000"/>
              </a:lnSpc>
            </a:pPr>
            <a:endParaRPr lang="en-US" altLang="ko-KR" sz="16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lvl="1">
              <a:lnSpc>
                <a:spcPct val="80000"/>
              </a:lnSpc>
            </a:pPr>
            <a:endParaRPr lang="en-US" altLang="ko-KR" sz="12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endParaRPr lang="en-US" altLang="ko-KR" sz="1600" dirty="0">
              <a:latin typeface="Verdana" panose="020B0604030504040204" pitchFamily="34" charset="0"/>
              <a:ea typeface="굴림" panose="020B0503020000020004" pitchFamily="34" charset="-127"/>
            </a:endParaRPr>
          </a:p>
          <a:p>
            <a:pPr marL="457200" lvl="1" indent="0">
              <a:lnSpc>
                <a:spcPct val="80000"/>
              </a:lnSpc>
              <a:buNone/>
            </a:pPr>
            <a:r>
              <a:rPr lang="en-US" altLang="ko-KR" sz="1600" dirty="0">
                <a:latin typeface="Verdana" panose="020B0604030504040204" pitchFamily="34" charset="0"/>
                <a:ea typeface="굴림" panose="020B0503020000020004" pitchFamily="34" charset="-127"/>
              </a:rPr>
              <a:t>Venice: 1580 Jacaranda</a:t>
            </a:r>
          </a:p>
          <a:p>
            <a:pPr marL="0" indent="0">
              <a:lnSpc>
                <a:spcPct val="80000"/>
              </a:lnSpc>
              <a:buNone/>
            </a:pPr>
            <a:endParaRPr lang="en-US" altLang="ko-KR" sz="1600" dirty="0">
              <a:latin typeface="Verdana" panose="020B0604030504040204" pitchFamily="34" charset="0"/>
              <a:ea typeface="굴림" panose="020B0503020000020004" pitchFamily="34" charset="-127"/>
            </a:endParaRPr>
          </a:p>
        </p:txBody>
      </p:sp>
      <p:sp>
        <p:nvSpPr>
          <p:cNvPr id="17413" name="Rectangle 5">
            <a:extLst>
              <a:ext uri="{FF2B5EF4-FFF2-40B4-BE49-F238E27FC236}">
                <a16:creationId xmlns:a16="http://schemas.microsoft.com/office/drawing/2014/main" id="{52047AD2-8050-49A5-C2D7-C4E3789996F2}"/>
              </a:ext>
            </a:extLst>
          </p:cNvPr>
          <p:cNvSpPr>
            <a:spLocks noGrp="1" noChangeArrowheads="1"/>
          </p:cNvSpPr>
          <p:nvPr>
            <p:ph type="title"/>
          </p:nvPr>
        </p:nvSpPr>
        <p:spPr>
          <a:xfrm>
            <a:off x="704850" y="304800"/>
            <a:ext cx="7315200" cy="715963"/>
          </a:xfrm>
        </p:spPr>
        <p:txBody>
          <a:bodyPr/>
          <a:lstStyle/>
          <a:p>
            <a:pPr algn="ctr"/>
            <a:br>
              <a:rPr lang="en-US" altLang="ko-KR" dirty="0">
                <a:latin typeface="Verdana" panose="020B0604030504040204" pitchFamily="34" charset="0"/>
                <a:ea typeface="굴림" panose="020B0503020000020004" pitchFamily="34" charset="-127"/>
              </a:rPr>
            </a:br>
            <a:r>
              <a:rPr lang="en-US" altLang="ko-KR" dirty="0">
                <a:latin typeface="Verdana" panose="020B0604030504040204" pitchFamily="34" charset="0"/>
                <a:ea typeface="굴림" panose="020B0503020000020004" pitchFamily="34" charset="-127"/>
              </a:rPr>
              <a:t>Gulf Coast Retina Center</a:t>
            </a:r>
            <a:br>
              <a:rPr lang="en-US" altLang="ko-KR" sz="2800" dirty="0">
                <a:latin typeface="Verdana" panose="020B0604030504040204" pitchFamily="34" charset="0"/>
                <a:ea typeface="굴림" panose="020B0503020000020004" pitchFamily="34" charset="-127"/>
              </a:rPr>
            </a:br>
            <a:endParaRPr lang="ru-RU" altLang="en-US" sz="4000" dirty="0"/>
          </a:p>
        </p:txBody>
      </p:sp>
      <p:sp>
        <p:nvSpPr>
          <p:cNvPr id="2" name="TextBox 1">
            <a:extLst>
              <a:ext uri="{FF2B5EF4-FFF2-40B4-BE49-F238E27FC236}">
                <a16:creationId xmlns:a16="http://schemas.microsoft.com/office/drawing/2014/main" id="{9628CAB2-7DF8-5DC7-F78F-FC4149AE4C02}"/>
              </a:ext>
            </a:extLst>
          </p:cNvPr>
          <p:cNvSpPr txBox="1"/>
          <p:nvPr/>
        </p:nvSpPr>
        <p:spPr>
          <a:xfrm>
            <a:off x="4114800" y="29718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0169244F-E1EC-FED4-B8C0-FD6202926C46}"/>
              </a:ext>
            </a:extLst>
          </p:cNvPr>
          <p:cNvSpPr txBox="1"/>
          <p:nvPr/>
        </p:nvSpPr>
        <p:spPr>
          <a:xfrm>
            <a:off x="8212955" y="2252087"/>
            <a:ext cx="371427" cy="45719"/>
          </a:xfrm>
          <a:prstGeom prst="rect">
            <a:avLst/>
          </a:prstGeom>
          <a:noFill/>
        </p:spPr>
        <p:txBody>
          <a:bodyPr wrap="square" rtlCol="0">
            <a:spAutoFit/>
          </a:bodyPr>
          <a:lstStyle/>
          <a:p>
            <a:endParaRPr lang="en-US" dirty="0"/>
          </a:p>
        </p:txBody>
      </p:sp>
      <p:pic>
        <p:nvPicPr>
          <p:cNvPr id="17419" name="Picture 11" descr="Gulf Coast Retina Center, 1580 Jacaranda Blvd, Venice, FL, Clinics -  MapQuest">
            <a:extLst>
              <a:ext uri="{FF2B5EF4-FFF2-40B4-BE49-F238E27FC236}">
                <a16:creationId xmlns:a16="http://schemas.microsoft.com/office/drawing/2014/main" id="{FC0A1082-D211-7747-0DAD-05643CC2B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650" y="4424784"/>
            <a:ext cx="3166244" cy="2121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10390F-D13D-71A3-D545-059D5AA51076}"/>
              </a:ext>
            </a:extLst>
          </p:cNvPr>
          <p:cNvSpPr txBox="1"/>
          <p:nvPr/>
        </p:nvSpPr>
        <p:spPr>
          <a:xfrm>
            <a:off x="4114800" y="3429000"/>
            <a:ext cx="503921" cy="457200"/>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F513B2E7-EF0A-3175-A008-A55AE262643D}"/>
              </a:ext>
            </a:extLst>
          </p:cNvPr>
          <p:cNvPicPr>
            <a:picLocks noChangeAspect="1"/>
          </p:cNvPicPr>
          <p:nvPr/>
        </p:nvPicPr>
        <p:blipFill>
          <a:blip r:embed="rId4"/>
          <a:stretch>
            <a:fillRect/>
          </a:stretch>
        </p:blipFill>
        <p:spPr>
          <a:xfrm>
            <a:off x="3398650" y="1900325"/>
            <a:ext cx="3166243" cy="21429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4AA8-6912-1F14-7912-84C80FD546E9}"/>
              </a:ext>
            </a:extLst>
          </p:cNvPr>
          <p:cNvSpPr>
            <a:spLocks noGrp="1"/>
          </p:cNvSpPr>
          <p:nvPr>
            <p:ph type="title"/>
          </p:nvPr>
        </p:nvSpPr>
        <p:spPr/>
        <p:txBody>
          <a:bodyPr/>
          <a:lstStyle/>
          <a:p>
            <a:pPr algn="ctr"/>
            <a:r>
              <a:rPr lang="en-US" dirty="0"/>
              <a:t>Is anybody still awake?</a:t>
            </a:r>
          </a:p>
        </p:txBody>
      </p:sp>
      <p:pic>
        <p:nvPicPr>
          <p:cNvPr id="4" name="Content Placeholder 3">
            <a:extLst>
              <a:ext uri="{FF2B5EF4-FFF2-40B4-BE49-F238E27FC236}">
                <a16:creationId xmlns:a16="http://schemas.microsoft.com/office/drawing/2014/main" id="{0314509B-7623-532C-D621-24EE4C9043DC}"/>
              </a:ext>
            </a:extLst>
          </p:cNvPr>
          <p:cNvPicPr>
            <a:picLocks noGrp="1" noChangeAspect="1"/>
          </p:cNvPicPr>
          <p:nvPr>
            <p:ph idx="1"/>
          </p:nvPr>
        </p:nvPicPr>
        <p:blipFill>
          <a:blip r:embed="rId2"/>
          <a:stretch>
            <a:fillRect/>
          </a:stretch>
        </p:blipFill>
        <p:spPr>
          <a:xfrm>
            <a:off x="2788443" y="1828800"/>
            <a:ext cx="3567113" cy="3567113"/>
          </a:xfrm>
          <a:prstGeom prst="rect">
            <a:avLst/>
          </a:prstGeom>
        </p:spPr>
      </p:pic>
    </p:spTree>
    <p:extLst>
      <p:ext uri="{BB962C8B-B14F-4D97-AF65-F5344CB8AC3E}">
        <p14:creationId xmlns:p14="http://schemas.microsoft.com/office/powerpoint/2010/main" val="323577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F383-84EC-7775-D240-5B6335A049ED}"/>
              </a:ext>
            </a:extLst>
          </p:cNvPr>
          <p:cNvSpPr>
            <a:spLocks noGrp="1"/>
          </p:cNvSpPr>
          <p:nvPr>
            <p:ph type="title"/>
          </p:nvPr>
        </p:nvSpPr>
        <p:spPr>
          <a:xfrm>
            <a:off x="258055" y="-32017"/>
            <a:ext cx="7315200" cy="715963"/>
          </a:xfrm>
        </p:spPr>
        <p:txBody>
          <a:bodyPr/>
          <a:lstStyle/>
          <a:p>
            <a:r>
              <a:rPr lang="en-US" dirty="0"/>
              <a:t> </a:t>
            </a:r>
          </a:p>
        </p:txBody>
      </p:sp>
      <p:sp>
        <p:nvSpPr>
          <p:cNvPr id="3" name="Content Placeholder 2">
            <a:extLst>
              <a:ext uri="{FF2B5EF4-FFF2-40B4-BE49-F238E27FC236}">
                <a16:creationId xmlns:a16="http://schemas.microsoft.com/office/drawing/2014/main" id="{9368F165-0223-C831-7C37-191AD53EA4D1}"/>
              </a:ext>
            </a:extLst>
          </p:cNvPr>
          <p:cNvSpPr>
            <a:spLocks noGrp="1"/>
          </p:cNvSpPr>
          <p:nvPr>
            <p:ph idx="1"/>
          </p:nvPr>
        </p:nvSpPr>
        <p:spPr>
          <a:xfrm>
            <a:off x="457200" y="427037"/>
            <a:ext cx="8020050" cy="3870325"/>
          </a:xfrm>
        </p:spPr>
        <p:txBody>
          <a:bodyPr/>
          <a:lstStyle/>
          <a:p>
            <a:r>
              <a:rPr lang="en-US" dirty="0"/>
              <a:t> So let’s change things up a bit and talk about some new (and older) therapies we now use for various diseases. And some retina “PORN” (no, not Progressive Outer Retinal Necrosis, though I have, amazingly, had a couple of cases come thru the clinic recently).</a:t>
            </a:r>
          </a:p>
        </p:txBody>
      </p:sp>
      <p:pic>
        <p:nvPicPr>
          <p:cNvPr id="4" name="Picture 3">
            <a:extLst>
              <a:ext uri="{FF2B5EF4-FFF2-40B4-BE49-F238E27FC236}">
                <a16:creationId xmlns:a16="http://schemas.microsoft.com/office/drawing/2014/main" id="{1E38B7BF-5E65-EB07-F84D-588455DF30BF}"/>
              </a:ext>
            </a:extLst>
          </p:cNvPr>
          <p:cNvPicPr>
            <a:picLocks noChangeAspect="1"/>
          </p:cNvPicPr>
          <p:nvPr/>
        </p:nvPicPr>
        <p:blipFill>
          <a:blip r:embed="rId2"/>
          <a:stretch>
            <a:fillRect/>
          </a:stretch>
        </p:blipFill>
        <p:spPr>
          <a:xfrm>
            <a:off x="3429000" y="4186304"/>
            <a:ext cx="2772346" cy="2214563"/>
          </a:xfrm>
          <a:prstGeom prst="rect">
            <a:avLst/>
          </a:prstGeom>
        </p:spPr>
      </p:pic>
    </p:spTree>
    <p:extLst>
      <p:ext uri="{BB962C8B-B14F-4D97-AF65-F5344CB8AC3E}">
        <p14:creationId xmlns:p14="http://schemas.microsoft.com/office/powerpoint/2010/main" val="301431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1847-19EF-E209-936B-732F571992D4}"/>
              </a:ext>
            </a:extLst>
          </p:cNvPr>
          <p:cNvSpPr>
            <a:spLocks noGrp="1"/>
          </p:cNvSpPr>
          <p:nvPr>
            <p:ph type="title"/>
          </p:nvPr>
        </p:nvSpPr>
        <p:spPr>
          <a:xfrm>
            <a:off x="240126" y="152400"/>
            <a:ext cx="9220200" cy="715963"/>
          </a:xfrm>
        </p:spPr>
        <p:txBody>
          <a:bodyPr/>
          <a:lstStyle/>
          <a:p>
            <a:r>
              <a:rPr lang="en-US" sz="4000" dirty="0"/>
              <a:t>Anti-</a:t>
            </a:r>
            <a:r>
              <a:rPr lang="en-US" sz="4000" dirty="0" err="1"/>
              <a:t>vegf</a:t>
            </a:r>
            <a:r>
              <a:rPr lang="en-US" sz="4000" dirty="0"/>
              <a:t> History For Retinal Disease</a:t>
            </a:r>
          </a:p>
        </p:txBody>
      </p:sp>
      <p:sp>
        <p:nvSpPr>
          <p:cNvPr id="3" name="Content Placeholder 2">
            <a:extLst>
              <a:ext uri="{FF2B5EF4-FFF2-40B4-BE49-F238E27FC236}">
                <a16:creationId xmlns:a16="http://schemas.microsoft.com/office/drawing/2014/main" id="{8EBFCE6F-1B0A-8CB6-C823-A93213B7782E}"/>
              </a:ext>
            </a:extLst>
          </p:cNvPr>
          <p:cNvSpPr>
            <a:spLocks noGrp="1"/>
          </p:cNvSpPr>
          <p:nvPr>
            <p:ph idx="1"/>
          </p:nvPr>
        </p:nvSpPr>
        <p:spPr>
          <a:xfrm>
            <a:off x="76200" y="868363"/>
            <a:ext cx="8020050" cy="3870325"/>
          </a:xfrm>
        </p:spPr>
        <p:txBody>
          <a:bodyPr/>
          <a:lstStyle/>
          <a:p>
            <a:r>
              <a:rPr lang="en-US" sz="2000" dirty="0" err="1"/>
              <a:t>Macugen</a:t>
            </a:r>
            <a:r>
              <a:rPr lang="en-US" sz="2000" dirty="0"/>
              <a:t> (RNA aptamer to block VEGF - 2004</a:t>
            </a:r>
          </a:p>
          <a:p>
            <a:endParaRPr lang="en-US" sz="2000" dirty="0"/>
          </a:p>
          <a:p>
            <a:r>
              <a:rPr lang="en-US" sz="2000" dirty="0"/>
              <a:t>Avastin/Lucentis –  2006 First drugs to have good efficacy in treating wet AMD. Found also to be effective in treating other retinal disorders such as </a:t>
            </a:r>
            <a:r>
              <a:rPr lang="en-US" sz="2000" dirty="0" err="1"/>
              <a:t>Dibaetic</a:t>
            </a:r>
            <a:r>
              <a:rPr lang="en-US" sz="2000" dirty="0"/>
              <a:t> Retinopathy and Vascular Occlusive Disease as well as (sometimes) idiopathic CME</a:t>
            </a:r>
          </a:p>
          <a:p>
            <a:r>
              <a:rPr lang="en-US" sz="2000" dirty="0"/>
              <a:t>.</a:t>
            </a:r>
          </a:p>
          <a:p>
            <a:r>
              <a:rPr lang="en-US" sz="2000" dirty="0"/>
              <a:t>Eylea  - My personal favorite</a:t>
            </a:r>
          </a:p>
          <a:p>
            <a:pPr marL="0" indent="0">
              <a:buNone/>
            </a:pPr>
            <a:endParaRPr lang="en-US" sz="2000" dirty="0"/>
          </a:p>
          <a:p>
            <a:r>
              <a:rPr lang="en-US" sz="2000" dirty="0" err="1"/>
              <a:t>Beovue</a:t>
            </a:r>
            <a:r>
              <a:rPr lang="en-US" sz="2000" dirty="0"/>
              <a:t> – Inflammation considerations</a:t>
            </a:r>
          </a:p>
          <a:p>
            <a:endParaRPr lang="en-US" sz="2000" dirty="0"/>
          </a:p>
          <a:p>
            <a:r>
              <a:rPr lang="en-US" sz="2000" dirty="0" err="1"/>
              <a:t>Vabysmo</a:t>
            </a:r>
            <a:r>
              <a:rPr lang="en-US" sz="2000" dirty="0"/>
              <a:t> – combination therapy (Anti-</a:t>
            </a:r>
            <a:r>
              <a:rPr lang="en-US" sz="2000" dirty="0" err="1"/>
              <a:t>vegf</a:t>
            </a:r>
            <a:r>
              <a:rPr lang="en-US" sz="2000" dirty="0"/>
              <a:t> and Ang 2 inhibitor)</a:t>
            </a:r>
          </a:p>
          <a:p>
            <a:endParaRPr lang="en-US" sz="2000" dirty="0"/>
          </a:p>
          <a:p>
            <a:r>
              <a:rPr lang="en-US" sz="2000" dirty="0"/>
              <a:t>Biosimilars</a:t>
            </a:r>
          </a:p>
          <a:p>
            <a:endParaRPr lang="en-US" sz="2000" dirty="0"/>
          </a:p>
          <a:p>
            <a:r>
              <a:rPr lang="en-US" sz="2000" dirty="0"/>
              <a:t>Eylea HD (2mg vs 8 mg)</a:t>
            </a:r>
          </a:p>
          <a:p>
            <a:endParaRPr lang="en-US" sz="2000" dirty="0"/>
          </a:p>
        </p:txBody>
      </p:sp>
    </p:spTree>
    <p:extLst>
      <p:ext uri="{BB962C8B-B14F-4D97-AF65-F5344CB8AC3E}">
        <p14:creationId xmlns:p14="http://schemas.microsoft.com/office/powerpoint/2010/main" val="389472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5883-1500-910A-BF1D-B051ABDA92D3}"/>
              </a:ext>
            </a:extLst>
          </p:cNvPr>
          <p:cNvSpPr>
            <a:spLocks noGrp="1"/>
          </p:cNvSpPr>
          <p:nvPr>
            <p:ph type="title"/>
          </p:nvPr>
        </p:nvSpPr>
        <p:spPr>
          <a:xfrm>
            <a:off x="304800" y="304800"/>
            <a:ext cx="8534400" cy="715963"/>
          </a:xfrm>
        </p:spPr>
        <p:txBody>
          <a:bodyPr/>
          <a:lstStyle/>
          <a:p>
            <a:pPr algn="ctr"/>
            <a:r>
              <a:rPr lang="en-US" dirty="0"/>
              <a:t>New Treatments for Advanced Dry AMD</a:t>
            </a:r>
          </a:p>
        </p:txBody>
      </p:sp>
      <p:sp>
        <p:nvSpPr>
          <p:cNvPr id="3" name="Content Placeholder 2">
            <a:extLst>
              <a:ext uri="{FF2B5EF4-FFF2-40B4-BE49-F238E27FC236}">
                <a16:creationId xmlns:a16="http://schemas.microsoft.com/office/drawing/2014/main" id="{6805C8F5-5865-17CB-6140-8927C8B4E280}"/>
              </a:ext>
            </a:extLst>
          </p:cNvPr>
          <p:cNvSpPr>
            <a:spLocks noGrp="1"/>
          </p:cNvSpPr>
          <p:nvPr>
            <p:ph idx="1"/>
          </p:nvPr>
        </p:nvSpPr>
        <p:spPr>
          <a:xfrm>
            <a:off x="457200" y="1524000"/>
            <a:ext cx="7791450" cy="3870325"/>
          </a:xfrm>
        </p:spPr>
        <p:txBody>
          <a:bodyPr/>
          <a:lstStyle/>
          <a:p>
            <a:r>
              <a:rPr lang="en-US" dirty="0"/>
              <a:t>Both work on the compliment pathway</a:t>
            </a:r>
          </a:p>
          <a:p>
            <a:r>
              <a:rPr lang="en-US" dirty="0"/>
              <a:t>Both reduced advancement of 	geographic atrophy</a:t>
            </a:r>
          </a:p>
          <a:p>
            <a:r>
              <a:rPr lang="en-US" dirty="0"/>
              <a:t>Both double the risk of developing wet AMD</a:t>
            </a:r>
          </a:p>
          <a:p>
            <a:pPr lvl="1"/>
            <a:r>
              <a:rPr lang="en-US" dirty="0" err="1"/>
              <a:t>Syfovre</a:t>
            </a:r>
            <a:r>
              <a:rPr lang="en-US" dirty="0"/>
              <a:t> targets C3, no effect on vision</a:t>
            </a:r>
          </a:p>
          <a:p>
            <a:pPr lvl="1"/>
            <a:r>
              <a:rPr lang="en-US" dirty="0" err="1"/>
              <a:t>Izervay</a:t>
            </a:r>
            <a:r>
              <a:rPr lang="en-US" dirty="0"/>
              <a:t> targets C5, reduces the risk of vision loss by 56% at 12 months</a:t>
            </a:r>
          </a:p>
        </p:txBody>
      </p:sp>
    </p:spTree>
    <p:extLst>
      <p:ext uri="{BB962C8B-B14F-4D97-AF65-F5344CB8AC3E}">
        <p14:creationId xmlns:p14="http://schemas.microsoft.com/office/powerpoint/2010/main" val="25451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889B-0E03-06ED-FEF2-2C2F0E9B4628}"/>
              </a:ext>
            </a:extLst>
          </p:cNvPr>
          <p:cNvSpPr>
            <a:spLocks noGrp="1"/>
          </p:cNvSpPr>
          <p:nvPr>
            <p:ph type="title"/>
          </p:nvPr>
        </p:nvSpPr>
        <p:spPr>
          <a:xfrm>
            <a:off x="76200" y="1219200"/>
            <a:ext cx="8610600" cy="304800"/>
          </a:xfrm>
        </p:spPr>
        <p:txBody>
          <a:bodyPr/>
          <a:lstStyle/>
          <a:p>
            <a:pPr algn="ctr"/>
            <a:r>
              <a:rPr lang="en-US" dirty="0"/>
              <a:t>Other commonly used treatment used in clinic:</a:t>
            </a:r>
            <a:br>
              <a:rPr lang="en-US" dirty="0"/>
            </a:br>
            <a:br>
              <a:rPr lang="en-US" dirty="0"/>
            </a:br>
            <a:endParaRPr lang="en-US" dirty="0"/>
          </a:p>
        </p:txBody>
      </p:sp>
      <p:sp>
        <p:nvSpPr>
          <p:cNvPr id="3" name="Content Placeholder 2">
            <a:extLst>
              <a:ext uri="{FF2B5EF4-FFF2-40B4-BE49-F238E27FC236}">
                <a16:creationId xmlns:a16="http://schemas.microsoft.com/office/drawing/2014/main" id="{E58D196B-79E0-8BAE-1005-B5CE4AA97BA9}"/>
              </a:ext>
            </a:extLst>
          </p:cNvPr>
          <p:cNvSpPr>
            <a:spLocks noGrp="1"/>
          </p:cNvSpPr>
          <p:nvPr>
            <p:ph idx="1"/>
          </p:nvPr>
        </p:nvSpPr>
        <p:spPr>
          <a:xfrm>
            <a:off x="914400" y="1371600"/>
            <a:ext cx="7315200" cy="4479925"/>
          </a:xfrm>
        </p:spPr>
        <p:txBody>
          <a:bodyPr/>
          <a:lstStyle/>
          <a:p>
            <a:r>
              <a:rPr lang="en-US" dirty="0"/>
              <a:t>Dorzolamide® for CME in RP 	patients (no </a:t>
            </a:r>
            <a:r>
              <a:rPr lang="en-US" dirty="0" err="1"/>
              <a:t>leakge</a:t>
            </a:r>
            <a:r>
              <a:rPr lang="en-US" dirty="0"/>
              <a:t> on FA)</a:t>
            </a:r>
          </a:p>
          <a:p>
            <a:r>
              <a:rPr lang="en-US" dirty="0"/>
              <a:t>Photodynamic therapy for intractable 	Central Serous Retinopathy – low 	fluence</a:t>
            </a:r>
          </a:p>
          <a:p>
            <a:r>
              <a:rPr lang="en-US" dirty="0"/>
              <a:t>Steroids for inflammation and CME</a:t>
            </a:r>
          </a:p>
          <a:p>
            <a:pPr lvl="1"/>
            <a:r>
              <a:rPr lang="en-US" dirty="0" err="1"/>
              <a:t>Subtenon’s</a:t>
            </a:r>
            <a:r>
              <a:rPr lang="en-US" dirty="0"/>
              <a:t> route more effective than topicals</a:t>
            </a:r>
          </a:p>
          <a:p>
            <a:pPr lvl="1"/>
            <a:r>
              <a:rPr lang="en-US" dirty="0"/>
              <a:t>Diabetic issues</a:t>
            </a:r>
          </a:p>
          <a:p>
            <a:pPr lvl="1"/>
            <a:r>
              <a:rPr lang="en-US" dirty="0"/>
              <a:t>IOP issues</a:t>
            </a:r>
          </a:p>
        </p:txBody>
      </p:sp>
    </p:spTree>
    <p:extLst>
      <p:ext uri="{BB962C8B-B14F-4D97-AF65-F5344CB8AC3E}">
        <p14:creationId xmlns:p14="http://schemas.microsoft.com/office/powerpoint/2010/main" val="2060764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82F3-5642-2149-9D45-8D7F51A07199}"/>
              </a:ext>
            </a:extLst>
          </p:cNvPr>
          <p:cNvSpPr>
            <a:spLocks noGrp="1"/>
          </p:cNvSpPr>
          <p:nvPr>
            <p:ph type="title"/>
          </p:nvPr>
        </p:nvSpPr>
        <p:spPr>
          <a:xfrm>
            <a:off x="304800" y="304800"/>
            <a:ext cx="8763000" cy="715963"/>
          </a:xfrm>
        </p:spPr>
        <p:txBody>
          <a:bodyPr/>
          <a:lstStyle/>
          <a:p>
            <a:r>
              <a:rPr lang="en-US" dirty="0"/>
              <a:t>Let’s talk  a little about the macula:</a:t>
            </a:r>
          </a:p>
        </p:txBody>
      </p:sp>
      <p:sp>
        <p:nvSpPr>
          <p:cNvPr id="3" name="Content Placeholder 2">
            <a:extLst>
              <a:ext uri="{FF2B5EF4-FFF2-40B4-BE49-F238E27FC236}">
                <a16:creationId xmlns:a16="http://schemas.microsoft.com/office/drawing/2014/main" id="{C028C968-FC0D-7048-3C8F-DD9A1C59AFE8}"/>
              </a:ext>
            </a:extLst>
          </p:cNvPr>
          <p:cNvSpPr>
            <a:spLocks noGrp="1"/>
          </p:cNvSpPr>
          <p:nvPr>
            <p:ph idx="1"/>
          </p:nvPr>
        </p:nvSpPr>
        <p:spPr/>
        <p:txBody>
          <a:bodyPr/>
          <a:lstStyle/>
          <a:p>
            <a:r>
              <a:rPr lang="en-US" dirty="0"/>
              <a:t>One of the hardest clinical decisions can be differentiating between Central Serous Retinopathy (CSR) and wet AMD.</a:t>
            </a:r>
          </a:p>
          <a:p>
            <a:r>
              <a:rPr lang="en-US" dirty="0"/>
              <a:t>High resolution OCT can really help differentiate the two (as well as OCTA and/or FA).</a:t>
            </a:r>
          </a:p>
        </p:txBody>
      </p:sp>
    </p:spTree>
    <p:extLst>
      <p:ext uri="{BB962C8B-B14F-4D97-AF65-F5344CB8AC3E}">
        <p14:creationId xmlns:p14="http://schemas.microsoft.com/office/powerpoint/2010/main" val="332583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8DC7-F479-5133-E1B4-8CCEE87901EA}"/>
              </a:ext>
            </a:extLst>
          </p:cNvPr>
          <p:cNvSpPr>
            <a:spLocks noGrp="1"/>
          </p:cNvSpPr>
          <p:nvPr>
            <p:ph type="title"/>
          </p:nvPr>
        </p:nvSpPr>
        <p:spPr>
          <a:xfrm>
            <a:off x="304800" y="304800"/>
            <a:ext cx="8382000" cy="715963"/>
          </a:xfrm>
        </p:spPr>
        <p:txBody>
          <a:bodyPr/>
          <a:lstStyle/>
          <a:p>
            <a:pPr algn="ctr"/>
            <a:r>
              <a:rPr lang="en-US" dirty="0"/>
              <a:t>OCT Retinal Segmentation</a:t>
            </a:r>
            <a:br>
              <a:rPr lang="en-US" dirty="0"/>
            </a:br>
            <a:r>
              <a:rPr lang="en-US" dirty="0"/>
              <a:t>The 4 Lines</a:t>
            </a:r>
          </a:p>
        </p:txBody>
      </p:sp>
      <p:pic>
        <p:nvPicPr>
          <p:cNvPr id="4" name="Content Placeholder 3">
            <a:extLst>
              <a:ext uri="{FF2B5EF4-FFF2-40B4-BE49-F238E27FC236}">
                <a16:creationId xmlns:a16="http://schemas.microsoft.com/office/drawing/2014/main" id="{07CD60A7-AAB4-3190-D94F-93C72E9DB22A}"/>
              </a:ext>
            </a:extLst>
          </p:cNvPr>
          <p:cNvPicPr>
            <a:picLocks noGrp="1" noChangeAspect="1"/>
          </p:cNvPicPr>
          <p:nvPr>
            <p:ph idx="1"/>
          </p:nvPr>
        </p:nvPicPr>
        <p:blipFill>
          <a:blip r:embed="rId2"/>
          <a:stretch>
            <a:fillRect/>
          </a:stretch>
        </p:blipFill>
        <p:spPr>
          <a:xfrm>
            <a:off x="914400" y="1447800"/>
            <a:ext cx="7000875" cy="3686175"/>
          </a:xfrm>
          <a:prstGeom prst="rect">
            <a:avLst/>
          </a:prstGeom>
        </p:spPr>
      </p:pic>
    </p:spTree>
    <p:extLst>
      <p:ext uri="{BB962C8B-B14F-4D97-AF65-F5344CB8AC3E}">
        <p14:creationId xmlns:p14="http://schemas.microsoft.com/office/powerpoint/2010/main" val="696479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09A1-342E-C291-6398-A9A0BEB9B0C1}"/>
              </a:ext>
            </a:extLst>
          </p:cNvPr>
          <p:cNvSpPr>
            <a:spLocks noGrp="1"/>
          </p:cNvSpPr>
          <p:nvPr>
            <p:ph type="title"/>
          </p:nvPr>
        </p:nvSpPr>
        <p:spPr/>
        <p:txBody>
          <a:bodyPr/>
          <a:lstStyle/>
          <a:p>
            <a:r>
              <a:rPr lang="en-US" dirty="0"/>
              <a:t>Affected Eye:</a:t>
            </a:r>
          </a:p>
        </p:txBody>
      </p:sp>
      <p:pic>
        <p:nvPicPr>
          <p:cNvPr id="4" name="Content Placeholder 3">
            <a:extLst>
              <a:ext uri="{FF2B5EF4-FFF2-40B4-BE49-F238E27FC236}">
                <a16:creationId xmlns:a16="http://schemas.microsoft.com/office/drawing/2014/main" id="{F996691F-0F9B-2A13-B44E-26BC47D06B81}"/>
              </a:ext>
            </a:extLst>
          </p:cNvPr>
          <p:cNvPicPr>
            <a:picLocks noGrp="1" noChangeAspect="1"/>
          </p:cNvPicPr>
          <p:nvPr>
            <p:ph idx="1"/>
          </p:nvPr>
        </p:nvPicPr>
        <p:blipFill>
          <a:blip r:embed="rId2"/>
          <a:stretch>
            <a:fillRect/>
          </a:stretch>
        </p:blipFill>
        <p:spPr>
          <a:xfrm>
            <a:off x="685800" y="2095802"/>
            <a:ext cx="7315200" cy="2666396"/>
          </a:xfrm>
          <a:prstGeom prst="rect">
            <a:avLst/>
          </a:prstGeom>
        </p:spPr>
      </p:pic>
    </p:spTree>
    <p:extLst>
      <p:ext uri="{BB962C8B-B14F-4D97-AF65-F5344CB8AC3E}">
        <p14:creationId xmlns:p14="http://schemas.microsoft.com/office/powerpoint/2010/main" val="343570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5FF0-85DE-3FE6-A320-3231F113FD94}"/>
              </a:ext>
            </a:extLst>
          </p:cNvPr>
          <p:cNvSpPr>
            <a:spLocks noGrp="1"/>
          </p:cNvSpPr>
          <p:nvPr>
            <p:ph type="title"/>
          </p:nvPr>
        </p:nvSpPr>
        <p:spPr/>
        <p:txBody>
          <a:bodyPr/>
          <a:lstStyle/>
          <a:p>
            <a:r>
              <a:rPr lang="en-US" dirty="0"/>
              <a:t>Other eye, same patient:</a:t>
            </a:r>
          </a:p>
        </p:txBody>
      </p:sp>
      <p:pic>
        <p:nvPicPr>
          <p:cNvPr id="4" name="Content Placeholder 3">
            <a:extLst>
              <a:ext uri="{FF2B5EF4-FFF2-40B4-BE49-F238E27FC236}">
                <a16:creationId xmlns:a16="http://schemas.microsoft.com/office/drawing/2014/main" id="{515858B2-5FB9-4147-3BB6-2FD1B0358019}"/>
              </a:ext>
            </a:extLst>
          </p:cNvPr>
          <p:cNvPicPr>
            <a:picLocks noGrp="1" noChangeAspect="1"/>
          </p:cNvPicPr>
          <p:nvPr>
            <p:ph idx="1"/>
          </p:nvPr>
        </p:nvPicPr>
        <p:blipFill>
          <a:blip r:embed="rId2"/>
          <a:stretch>
            <a:fillRect/>
          </a:stretch>
        </p:blipFill>
        <p:spPr>
          <a:xfrm>
            <a:off x="1371600" y="1676400"/>
            <a:ext cx="5755254" cy="3222942"/>
          </a:xfrm>
          <a:prstGeom prst="rect">
            <a:avLst/>
          </a:prstGeom>
        </p:spPr>
      </p:pic>
    </p:spTree>
    <p:extLst>
      <p:ext uri="{BB962C8B-B14F-4D97-AF65-F5344CB8AC3E}">
        <p14:creationId xmlns:p14="http://schemas.microsoft.com/office/powerpoint/2010/main" val="317748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A6CC-5BCA-16FC-CC26-77735F752585}"/>
              </a:ext>
            </a:extLst>
          </p:cNvPr>
          <p:cNvSpPr>
            <a:spLocks noGrp="1" noRot="1" noMove="1" noResize="1" noEditPoints="1" noAdjustHandles="1" noChangeArrowheads="1" noChangeShapeType="1"/>
          </p:cNvSpPr>
          <p:nvPr>
            <p:ph type="title"/>
          </p:nvPr>
        </p:nvSpPr>
        <p:spPr>
          <a:xfrm>
            <a:off x="228600" y="609600"/>
            <a:ext cx="8534400" cy="715963"/>
          </a:xfrm>
        </p:spPr>
        <p:txBody>
          <a:bodyPr/>
          <a:lstStyle/>
          <a:p>
            <a:pPr algn="ctr"/>
            <a:r>
              <a:rPr lang="en-US" sz="3600" dirty="0"/>
              <a:t>Can you identify what is missing to feel confident that this case is </a:t>
            </a:r>
            <a:r>
              <a:rPr lang="en-US" sz="3600" u="sng" dirty="0"/>
              <a:t>not</a:t>
            </a:r>
            <a:r>
              <a:rPr lang="en-US" sz="3600" dirty="0"/>
              <a:t> AMD?</a:t>
            </a:r>
          </a:p>
        </p:txBody>
      </p:sp>
      <p:pic>
        <p:nvPicPr>
          <p:cNvPr id="4" name="Content Placeholder 3">
            <a:extLst>
              <a:ext uri="{FF2B5EF4-FFF2-40B4-BE49-F238E27FC236}">
                <a16:creationId xmlns:a16="http://schemas.microsoft.com/office/drawing/2014/main" id="{79F7D113-EC3C-8F0B-A7EA-F1C86C06E19B}"/>
              </a:ext>
            </a:extLst>
          </p:cNvPr>
          <p:cNvPicPr>
            <a:picLocks noGrp="1" noChangeAspect="1"/>
          </p:cNvPicPr>
          <p:nvPr>
            <p:ph idx="1"/>
          </p:nvPr>
        </p:nvPicPr>
        <p:blipFill>
          <a:blip r:embed="rId2"/>
          <a:stretch>
            <a:fillRect/>
          </a:stretch>
        </p:blipFill>
        <p:spPr>
          <a:xfrm>
            <a:off x="1295400" y="2286000"/>
            <a:ext cx="5755123" cy="3225064"/>
          </a:xfrm>
          <a:prstGeom prst="rect">
            <a:avLst/>
          </a:prstGeom>
        </p:spPr>
      </p:pic>
    </p:spTree>
    <p:extLst>
      <p:ext uri="{BB962C8B-B14F-4D97-AF65-F5344CB8AC3E}">
        <p14:creationId xmlns:p14="http://schemas.microsoft.com/office/powerpoint/2010/main" val="40530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5D2A-7252-6860-999F-DA7343CF9F7D}"/>
              </a:ext>
            </a:extLst>
          </p:cNvPr>
          <p:cNvSpPr>
            <a:spLocks noGrp="1"/>
          </p:cNvSpPr>
          <p:nvPr>
            <p:ph type="title"/>
          </p:nvPr>
        </p:nvSpPr>
        <p:spPr/>
        <p:txBody>
          <a:bodyPr/>
          <a:lstStyle/>
          <a:p>
            <a:pPr algn="ctr"/>
            <a:br>
              <a:rPr lang="en-US" dirty="0"/>
            </a:br>
            <a:br>
              <a:rPr lang="en-US" dirty="0"/>
            </a:br>
            <a:r>
              <a:rPr lang="en-US" dirty="0"/>
              <a:t>Oren Plous MD, FACS</a:t>
            </a:r>
          </a:p>
        </p:txBody>
      </p:sp>
      <p:sp>
        <p:nvSpPr>
          <p:cNvPr id="3" name="Content Placeholder 2">
            <a:extLst>
              <a:ext uri="{FF2B5EF4-FFF2-40B4-BE49-F238E27FC236}">
                <a16:creationId xmlns:a16="http://schemas.microsoft.com/office/drawing/2014/main" id="{3AC791FA-A192-BFCA-BC22-F0BBBCF27926}"/>
              </a:ext>
            </a:extLst>
          </p:cNvPr>
          <p:cNvSpPr>
            <a:spLocks noGrp="1"/>
          </p:cNvSpPr>
          <p:nvPr>
            <p:ph idx="1"/>
          </p:nvPr>
        </p:nvSpPr>
        <p:spPr/>
        <p:txBody>
          <a:bodyPr/>
          <a:lstStyle/>
          <a:p>
            <a:pPr algn="ctr"/>
            <a:endParaRPr lang="en-US" dirty="0"/>
          </a:p>
          <a:p>
            <a:pPr algn="ctr"/>
            <a:endParaRPr lang="en-US" dirty="0"/>
          </a:p>
          <a:p>
            <a:pPr algn="ctr"/>
            <a:endParaRPr lang="en-US" dirty="0"/>
          </a:p>
          <a:p>
            <a:pPr algn="ctr"/>
            <a:r>
              <a:rPr lang="en-US" dirty="0"/>
              <a:t>Financial Disclosures: None</a:t>
            </a:r>
          </a:p>
        </p:txBody>
      </p:sp>
    </p:spTree>
    <p:extLst>
      <p:ext uri="{BB962C8B-B14F-4D97-AF65-F5344CB8AC3E}">
        <p14:creationId xmlns:p14="http://schemas.microsoft.com/office/powerpoint/2010/main" val="2989320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3432-107C-0A3D-3B97-E574A2F02FF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AD55594-F845-FB6B-40CF-026591CF2A0B}"/>
              </a:ext>
            </a:extLst>
          </p:cNvPr>
          <p:cNvSpPr>
            <a:spLocks noGrp="1"/>
          </p:cNvSpPr>
          <p:nvPr>
            <p:ph idx="1"/>
          </p:nvPr>
        </p:nvSpPr>
        <p:spPr/>
        <p:txBody>
          <a:bodyPr/>
          <a:lstStyle/>
          <a:p>
            <a:r>
              <a:rPr lang="en-US" dirty="0"/>
              <a:t>No Drusen!!</a:t>
            </a:r>
          </a:p>
        </p:txBody>
      </p:sp>
      <p:pic>
        <p:nvPicPr>
          <p:cNvPr id="4" name="Picture 3">
            <a:extLst>
              <a:ext uri="{FF2B5EF4-FFF2-40B4-BE49-F238E27FC236}">
                <a16:creationId xmlns:a16="http://schemas.microsoft.com/office/drawing/2014/main" id="{57DDB616-9971-B127-CD2F-041346ED6D10}"/>
              </a:ext>
            </a:extLst>
          </p:cNvPr>
          <p:cNvPicPr>
            <a:picLocks noChangeAspect="1"/>
          </p:cNvPicPr>
          <p:nvPr/>
        </p:nvPicPr>
        <p:blipFill>
          <a:blip r:embed="rId2"/>
          <a:stretch>
            <a:fillRect/>
          </a:stretch>
        </p:blipFill>
        <p:spPr>
          <a:xfrm>
            <a:off x="1084838" y="2438400"/>
            <a:ext cx="5755123" cy="3225064"/>
          </a:xfrm>
          <a:prstGeom prst="rect">
            <a:avLst/>
          </a:prstGeom>
        </p:spPr>
      </p:pic>
      <p:sp>
        <p:nvSpPr>
          <p:cNvPr id="5" name="TextBox 4">
            <a:extLst>
              <a:ext uri="{FF2B5EF4-FFF2-40B4-BE49-F238E27FC236}">
                <a16:creationId xmlns:a16="http://schemas.microsoft.com/office/drawing/2014/main" id="{D7C1CC4A-5B68-4343-E639-468110AD6ED5}"/>
              </a:ext>
            </a:extLst>
          </p:cNvPr>
          <p:cNvSpPr txBox="1"/>
          <p:nvPr/>
        </p:nvSpPr>
        <p:spPr>
          <a:xfrm>
            <a:off x="1981200" y="5897562"/>
            <a:ext cx="4267200" cy="461665"/>
          </a:xfrm>
          <a:prstGeom prst="rect">
            <a:avLst/>
          </a:prstGeom>
          <a:noFill/>
        </p:spPr>
        <p:txBody>
          <a:bodyPr wrap="square" rtlCol="0">
            <a:spAutoFit/>
          </a:bodyPr>
          <a:lstStyle/>
          <a:p>
            <a:r>
              <a:rPr lang="en-US" dirty="0"/>
              <a:t>Other eye, same patient</a:t>
            </a:r>
          </a:p>
        </p:txBody>
      </p:sp>
    </p:spTree>
    <p:extLst>
      <p:ext uri="{BB962C8B-B14F-4D97-AF65-F5344CB8AC3E}">
        <p14:creationId xmlns:p14="http://schemas.microsoft.com/office/powerpoint/2010/main" val="313106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D294-B11E-A9F6-9455-8BDE7AB9DFBA}"/>
              </a:ext>
            </a:extLst>
          </p:cNvPr>
          <p:cNvSpPr>
            <a:spLocks noGrp="1"/>
          </p:cNvSpPr>
          <p:nvPr>
            <p:ph type="title"/>
          </p:nvPr>
        </p:nvSpPr>
        <p:spPr/>
        <p:txBody>
          <a:bodyPr/>
          <a:lstStyle/>
          <a:p>
            <a:pPr algn="ctr"/>
            <a:r>
              <a:rPr lang="en-US" dirty="0"/>
              <a:t>But the plot thickens…look closer</a:t>
            </a:r>
          </a:p>
        </p:txBody>
      </p:sp>
      <p:pic>
        <p:nvPicPr>
          <p:cNvPr id="4" name="Content Placeholder 3">
            <a:extLst>
              <a:ext uri="{FF2B5EF4-FFF2-40B4-BE49-F238E27FC236}">
                <a16:creationId xmlns:a16="http://schemas.microsoft.com/office/drawing/2014/main" id="{437B7F06-4939-C64B-7D28-11335086EF51}"/>
              </a:ext>
            </a:extLst>
          </p:cNvPr>
          <p:cNvPicPr>
            <a:picLocks noGrp="1" noChangeAspect="1"/>
          </p:cNvPicPr>
          <p:nvPr>
            <p:ph idx="1"/>
          </p:nvPr>
        </p:nvPicPr>
        <p:blipFill>
          <a:blip r:embed="rId2"/>
          <a:stretch>
            <a:fillRect/>
          </a:stretch>
        </p:blipFill>
        <p:spPr>
          <a:xfrm>
            <a:off x="1066800" y="1752600"/>
            <a:ext cx="7315200" cy="2663952"/>
          </a:xfrm>
          <a:prstGeom prst="rect">
            <a:avLst/>
          </a:prstGeom>
        </p:spPr>
      </p:pic>
      <p:sp>
        <p:nvSpPr>
          <p:cNvPr id="5" name="TextBox 4">
            <a:extLst>
              <a:ext uri="{FF2B5EF4-FFF2-40B4-BE49-F238E27FC236}">
                <a16:creationId xmlns:a16="http://schemas.microsoft.com/office/drawing/2014/main" id="{F9988330-B27C-2E3E-160D-C39523191BD2}"/>
              </a:ext>
            </a:extLst>
          </p:cNvPr>
          <p:cNvSpPr txBox="1"/>
          <p:nvPr/>
        </p:nvSpPr>
        <p:spPr>
          <a:xfrm>
            <a:off x="3108034" y="5105400"/>
            <a:ext cx="3521366" cy="1200329"/>
          </a:xfrm>
          <a:prstGeom prst="rect">
            <a:avLst/>
          </a:prstGeom>
          <a:noFill/>
        </p:spPr>
        <p:txBody>
          <a:bodyPr wrap="square" rtlCol="0">
            <a:spAutoFit/>
          </a:bodyPr>
          <a:lstStyle/>
          <a:p>
            <a:r>
              <a:rPr lang="en-US" dirty="0"/>
              <a:t>Is this a type 1 CNV? And how can we differentiate it?</a:t>
            </a:r>
          </a:p>
        </p:txBody>
      </p:sp>
    </p:spTree>
    <p:extLst>
      <p:ext uri="{BB962C8B-B14F-4D97-AF65-F5344CB8AC3E}">
        <p14:creationId xmlns:p14="http://schemas.microsoft.com/office/powerpoint/2010/main" val="1505843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73E8-01F9-AD78-8666-401D20371EF5}"/>
              </a:ext>
            </a:extLst>
          </p:cNvPr>
          <p:cNvSpPr>
            <a:spLocks noGrp="1"/>
          </p:cNvSpPr>
          <p:nvPr>
            <p:ph type="title"/>
          </p:nvPr>
        </p:nvSpPr>
        <p:spPr/>
        <p:txBody>
          <a:bodyPr/>
          <a:lstStyle/>
          <a:p>
            <a:r>
              <a:rPr lang="en-US" dirty="0"/>
              <a:t>We can use OCTA</a:t>
            </a:r>
          </a:p>
        </p:txBody>
      </p:sp>
      <p:sp>
        <p:nvSpPr>
          <p:cNvPr id="3" name="Content Placeholder 2">
            <a:extLst>
              <a:ext uri="{FF2B5EF4-FFF2-40B4-BE49-F238E27FC236}">
                <a16:creationId xmlns:a16="http://schemas.microsoft.com/office/drawing/2014/main" id="{28711A81-23E4-2748-F6F8-20E4DDE00FCD}"/>
              </a:ext>
            </a:extLst>
          </p:cNvPr>
          <p:cNvSpPr>
            <a:spLocks noGrp="1"/>
          </p:cNvSpPr>
          <p:nvPr>
            <p:ph idx="1"/>
          </p:nvPr>
        </p:nvSpPr>
        <p:spPr/>
        <p:txBody>
          <a:bodyPr/>
          <a:lstStyle/>
          <a:p>
            <a:r>
              <a:rPr lang="en-US" dirty="0"/>
              <a:t>Look for a net on OCTA at the level of the RPE-RPE fit</a:t>
            </a:r>
          </a:p>
        </p:txBody>
      </p:sp>
      <p:pic>
        <p:nvPicPr>
          <p:cNvPr id="4" name="Picture 3">
            <a:extLst>
              <a:ext uri="{FF2B5EF4-FFF2-40B4-BE49-F238E27FC236}">
                <a16:creationId xmlns:a16="http://schemas.microsoft.com/office/drawing/2014/main" id="{E3424E81-F40F-D842-2E3C-A5164D4E9983}"/>
              </a:ext>
            </a:extLst>
          </p:cNvPr>
          <p:cNvPicPr>
            <a:picLocks noChangeAspect="1"/>
          </p:cNvPicPr>
          <p:nvPr/>
        </p:nvPicPr>
        <p:blipFill>
          <a:blip r:embed="rId2"/>
          <a:stretch>
            <a:fillRect/>
          </a:stretch>
        </p:blipFill>
        <p:spPr>
          <a:xfrm>
            <a:off x="1309687" y="3048000"/>
            <a:ext cx="6524625" cy="2219325"/>
          </a:xfrm>
          <a:prstGeom prst="rect">
            <a:avLst/>
          </a:prstGeom>
        </p:spPr>
      </p:pic>
      <p:sp>
        <p:nvSpPr>
          <p:cNvPr id="5" name="TextBox 4">
            <a:extLst>
              <a:ext uri="{FF2B5EF4-FFF2-40B4-BE49-F238E27FC236}">
                <a16:creationId xmlns:a16="http://schemas.microsoft.com/office/drawing/2014/main" id="{78F88154-58E2-A9A9-CA7C-79913374C738}"/>
              </a:ext>
            </a:extLst>
          </p:cNvPr>
          <p:cNvSpPr txBox="1"/>
          <p:nvPr/>
        </p:nvSpPr>
        <p:spPr>
          <a:xfrm>
            <a:off x="1676400" y="5334000"/>
            <a:ext cx="3597565" cy="461665"/>
          </a:xfrm>
          <a:prstGeom prst="rect">
            <a:avLst/>
          </a:prstGeom>
          <a:noFill/>
        </p:spPr>
        <p:txBody>
          <a:bodyPr wrap="square" rtlCol="0">
            <a:spAutoFit/>
          </a:bodyPr>
          <a:lstStyle/>
          <a:p>
            <a:r>
              <a:rPr lang="en-US" dirty="0"/>
              <a:t>Again, no drusen, right?</a:t>
            </a:r>
          </a:p>
        </p:txBody>
      </p:sp>
    </p:spTree>
    <p:extLst>
      <p:ext uri="{BB962C8B-B14F-4D97-AF65-F5344CB8AC3E}">
        <p14:creationId xmlns:p14="http://schemas.microsoft.com/office/powerpoint/2010/main" val="3733949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720D-AF3E-12A9-3E29-6B011C0013BC}"/>
              </a:ext>
            </a:extLst>
          </p:cNvPr>
          <p:cNvSpPr>
            <a:spLocks noGrp="1"/>
          </p:cNvSpPr>
          <p:nvPr>
            <p:ph type="title"/>
          </p:nvPr>
        </p:nvSpPr>
        <p:spPr>
          <a:xfrm>
            <a:off x="304800" y="381000"/>
            <a:ext cx="9144000" cy="715963"/>
          </a:xfrm>
        </p:spPr>
        <p:txBody>
          <a:bodyPr/>
          <a:lstStyle/>
          <a:p>
            <a:pPr algn="ctr"/>
            <a:r>
              <a:rPr lang="en-US" dirty="0"/>
              <a:t>What about chronic CSR vs. Dry AMD?</a:t>
            </a:r>
          </a:p>
        </p:txBody>
      </p:sp>
      <p:sp>
        <p:nvSpPr>
          <p:cNvPr id="3" name="Content Placeholder 2">
            <a:extLst>
              <a:ext uri="{FF2B5EF4-FFF2-40B4-BE49-F238E27FC236}">
                <a16:creationId xmlns:a16="http://schemas.microsoft.com/office/drawing/2014/main" id="{8A464766-6945-ECA3-6B85-49CEA6282F9D}"/>
              </a:ext>
            </a:extLst>
          </p:cNvPr>
          <p:cNvSpPr>
            <a:spLocks noGrp="1"/>
          </p:cNvSpPr>
          <p:nvPr>
            <p:ph idx="1"/>
          </p:nvPr>
        </p:nvSpPr>
        <p:spPr/>
        <p:txBody>
          <a:bodyPr/>
          <a:lstStyle/>
          <a:p>
            <a:r>
              <a:rPr lang="en-US" dirty="0"/>
              <a:t>Again, look for presence or absence of drusen</a:t>
            </a:r>
          </a:p>
          <a:p>
            <a:r>
              <a:rPr lang="en-US" dirty="0"/>
              <a:t>And…get an FAF</a:t>
            </a:r>
          </a:p>
        </p:txBody>
      </p:sp>
    </p:spTree>
    <p:extLst>
      <p:ext uri="{BB962C8B-B14F-4D97-AF65-F5344CB8AC3E}">
        <p14:creationId xmlns:p14="http://schemas.microsoft.com/office/powerpoint/2010/main" val="366049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51F5-DA82-3FBB-AF3F-D525B54DE78D}"/>
              </a:ext>
            </a:extLst>
          </p:cNvPr>
          <p:cNvSpPr>
            <a:spLocks noGrp="1"/>
          </p:cNvSpPr>
          <p:nvPr>
            <p:ph type="title"/>
          </p:nvPr>
        </p:nvSpPr>
        <p:spPr/>
        <p:txBody>
          <a:bodyPr/>
          <a:lstStyle/>
          <a:p>
            <a:pPr algn="ctr"/>
            <a:r>
              <a:rPr lang="en-US" dirty="0" err="1"/>
              <a:t>Ultrawidefield</a:t>
            </a:r>
            <a:r>
              <a:rPr lang="en-US" dirty="0"/>
              <a:t> FAF </a:t>
            </a:r>
          </a:p>
        </p:txBody>
      </p:sp>
      <p:pic>
        <p:nvPicPr>
          <p:cNvPr id="4" name="Content Placeholder 3">
            <a:extLst>
              <a:ext uri="{FF2B5EF4-FFF2-40B4-BE49-F238E27FC236}">
                <a16:creationId xmlns:a16="http://schemas.microsoft.com/office/drawing/2014/main" id="{716D39BB-B9BD-81AC-B6B1-427C36025098}"/>
              </a:ext>
            </a:extLst>
          </p:cNvPr>
          <p:cNvPicPr>
            <a:picLocks noGrp="1" noChangeAspect="1"/>
          </p:cNvPicPr>
          <p:nvPr>
            <p:ph idx="1"/>
          </p:nvPr>
        </p:nvPicPr>
        <p:blipFill>
          <a:blip r:embed="rId2"/>
          <a:stretch>
            <a:fillRect/>
          </a:stretch>
        </p:blipFill>
        <p:spPr>
          <a:xfrm>
            <a:off x="1524000" y="1981200"/>
            <a:ext cx="5410200" cy="3136900"/>
          </a:xfrm>
          <a:prstGeom prst="rect">
            <a:avLst/>
          </a:prstGeom>
        </p:spPr>
      </p:pic>
      <p:sp>
        <p:nvSpPr>
          <p:cNvPr id="5" name="TextBox 4">
            <a:extLst>
              <a:ext uri="{FF2B5EF4-FFF2-40B4-BE49-F238E27FC236}">
                <a16:creationId xmlns:a16="http://schemas.microsoft.com/office/drawing/2014/main" id="{B9CC35E0-4FED-157B-EDA7-6C7C06396F26}"/>
              </a:ext>
            </a:extLst>
          </p:cNvPr>
          <p:cNvSpPr txBox="1"/>
          <p:nvPr/>
        </p:nvSpPr>
        <p:spPr>
          <a:xfrm>
            <a:off x="1828800" y="5638800"/>
            <a:ext cx="4419600" cy="461665"/>
          </a:xfrm>
          <a:prstGeom prst="rect">
            <a:avLst/>
          </a:prstGeom>
          <a:noFill/>
        </p:spPr>
        <p:txBody>
          <a:bodyPr wrap="square" rtlCol="0">
            <a:spAutoFit/>
          </a:bodyPr>
          <a:lstStyle/>
          <a:p>
            <a:r>
              <a:rPr lang="en-US" dirty="0"/>
              <a:t>Notice the “guttering”</a:t>
            </a:r>
          </a:p>
        </p:txBody>
      </p:sp>
    </p:spTree>
    <p:extLst>
      <p:ext uri="{BB962C8B-B14F-4D97-AF65-F5344CB8AC3E}">
        <p14:creationId xmlns:p14="http://schemas.microsoft.com/office/powerpoint/2010/main" val="3401497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EBE6-46B4-3938-4C33-DFAB9ECE0176}"/>
              </a:ext>
            </a:extLst>
          </p:cNvPr>
          <p:cNvSpPr>
            <a:spLocks noGrp="1"/>
          </p:cNvSpPr>
          <p:nvPr>
            <p:ph type="title"/>
          </p:nvPr>
        </p:nvSpPr>
        <p:spPr>
          <a:xfrm>
            <a:off x="304800" y="304800"/>
            <a:ext cx="8610600" cy="715963"/>
          </a:xfrm>
        </p:spPr>
        <p:txBody>
          <a:bodyPr/>
          <a:lstStyle/>
          <a:p>
            <a:pPr algn="ctr"/>
            <a:r>
              <a:rPr lang="en-US" dirty="0"/>
              <a:t>How about Pattern Dystrophies vs. Dry AMD</a:t>
            </a:r>
          </a:p>
        </p:txBody>
      </p:sp>
      <p:sp>
        <p:nvSpPr>
          <p:cNvPr id="3" name="Content Placeholder 2">
            <a:extLst>
              <a:ext uri="{FF2B5EF4-FFF2-40B4-BE49-F238E27FC236}">
                <a16:creationId xmlns:a16="http://schemas.microsoft.com/office/drawing/2014/main" id="{E82E46CA-235B-CDC6-F182-D90FC6EE9AEF}"/>
              </a:ext>
            </a:extLst>
          </p:cNvPr>
          <p:cNvSpPr>
            <a:spLocks noGrp="1"/>
          </p:cNvSpPr>
          <p:nvPr>
            <p:ph idx="1"/>
          </p:nvPr>
        </p:nvSpPr>
        <p:spPr/>
        <p:txBody>
          <a:bodyPr/>
          <a:lstStyle/>
          <a:p>
            <a:r>
              <a:rPr lang="en-US" dirty="0"/>
              <a:t>This can be a tough one also</a:t>
            </a:r>
          </a:p>
          <a:p>
            <a:r>
              <a:rPr lang="en-US" dirty="0"/>
              <a:t>Again, look for drusen</a:t>
            </a:r>
          </a:p>
          <a:p>
            <a:r>
              <a:rPr lang="en-US" dirty="0"/>
              <a:t>And, RPE migration right thru the ellipsoid zone (very cool)</a:t>
            </a:r>
          </a:p>
        </p:txBody>
      </p:sp>
    </p:spTree>
    <p:extLst>
      <p:ext uri="{BB962C8B-B14F-4D97-AF65-F5344CB8AC3E}">
        <p14:creationId xmlns:p14="http://schemas.microsoft.com/office/powerpoint/2010/main" val="3415378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F8C6-6ABB-045E-1E8F-C6C90E857729}"/>
              </a:ext>
            </a:extLst>
          </p:cNvPr>
          <p:cNvSpPr>
            <a:spLocks noGrp="1"/>
          </p:cNvSpPr>
          <p:nvPr>
            <p:ph type="title"/>
          </p:nvPr>
        </p:nvSpPr>
        <p:spPr>
          <a:xfrm>
            <a:off x="304800" y="304800"/>
            <a:ext cx="9296400" cy="715963"/>
          </a:xfrm>
        </p:spPr>
        <p:txBody>
          <a:bodyPr/>
          <a:lstStyle/>
          <a:p>
            <a:pPr algn="ctr"/>
            <a:r>
              <a:rPr lang="en-US" dirty="0"/>
              <a:t>Drusen in Dry AMD Patient</a:t>
            </a:r>
          </a:p>
        </p:txBody>
      </p:sp>
      <p:pic>
        <p:nvPicPr>
          <p:cNvPr id="5" name="Content Placeholder 4">
            <a:extLst>
              <a:ext uri="{FF2B5EF4-FFF2-40B4-BE49-F238E27FC236}">
                <a16:creationId xmlns:a16="http://schemas.microsoft.com/office/drawing/2014/main" id="{88A9683A-45BF-9F7E-7440-60C5512C6453}"/>
              </a:ext>
            </a:extLst>
          </p:cNvPr>
          <p:cNvPicPr>
            <a:picLocks noGrp="1" noChangeAspect="1"/>
          </p:cNvPicPr>
          <p:nvPr>
            <p:ph idx="1"/>
          </p:nvPr>
        </p:nvPicPr>
        <p:blipFill>
          <a:blip r:embed="rId2"/>
          <a:stretch>
            <a:fillRect/>
          </a:stretch>
        </p:blipFill>
        <p:spPr>
          <a:xfrm>
            <a:off x="2305050" y="1829117"/>
            <a:ext cx="5162550" cy="2925445"/>
          </a:xfrm>
          <a:prstGeom prst="rect">
            <a:avLst/>
          </a:prstGeom>
        </p:spPr>
      </p:pic>
    </p:spTree>
    <p:extLst>
      <p:ext uri="{BB962C8B-B14F-4D97-AF65-F5344CB8AC3E}">
        <p14:creationId xmlns:p14="http://schemas.microsoft.com/office/powerpoint/2010/main" val="1947137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88BF7-AB5D-FAED-7500-C0C0AB8A140A}"/>
              </a:ext>
            </a:extLst>
          </p:cNvPr>
          <p:cNvSpPr>
            <a:spLocks noGrp="1"/>
          </p:cNvSpPr>
          <p:nvPr>
            <p:ph type="title"/>
          </p:nvPr>
        </p:nvSpPr>
        <p:spPr/>
        <p:txBody>
          <a:bodyPr/>
          <a:lstStyle/>
          <a:p>
            <a:r>
              <a:rPr lang="en-US" dirty="0"/>
              <a:t>AOFPED</a:t>
            </a:r>
          </a:p>
        </p:txBody>
      </p:sp>
      <p:pic>
        <p:nvPicPr>
          <p:cNvPr id="7" name="Content Placeholder 6">
            <a:extLst>
              <a:ext uri="{FF2B5EF4-FFF2-40B4-BE49-F238E27FC236}">
                <a16:creationId xmlns:a16="http://schemas.microsoft.com/office/drawing/2014/main" id="{91E22D30-581D-938E-AEBE-27B422D92828}"/>
              </a:ext>
            </a:extLst>
          </p:cNvPr>
          <p:cNvPicPr>
            <a:picLocks noGrp="1" noChangeAspect="1"/>
          </p:cNvPicPr>
          <p:nvPr>
            <p:ph idx="1"/>
          </p:nvPr>
        </p:nvPicPr>
        <p:blipFill>
          <a:blip r:embed="rId2"/>
          <a:stretch>
            <a:fillRect/>
          </a:stretch>
        </p:blipFill>
        <p:spPr>
          <a:xfrm>
            <a:off x="609600" y="1371600"/>
            <a:ext cx="3276465" cy="3870325"/>
          </a:xfrm>
          <a:prstGeom prst="rect">
            <a:avLst/>
          </a:prstGeom>
        </p:spPr>
      </p:pic>
      <p:sp>
        <p:nvSpPr>
          <p:cNvPr id="8" name="TextBox 7">
            <a:extLst>
              <a:ext uri="{FF2B5EF4-FFF2-40B4-BE49-F238E27FC236}">
                <a16:creationId xmlns:a16="http://schemas.microsoft.com/office/drawing/2014/main" id="{AB75E07B-4FD9-0109-03FD-18DF08DA988E}"/>
              </a:ext>
            </a:extLst>
          </p:cNvPr>
          <p:cNvSpPr txBox="1"/>
          <p:nvPr/>
        </p:nvSpPr>
        <p:spPr>
          <a:xfrm>
            <a:off x="76200" y="5977831"/>
            <a:ext cx="4857682" cy="830997"/>
          </a:xfrm>
          <a:prstGeom prst="rect">
            <a:avLst/>
          </a:prstGeom>
          <a:noFill/>
        </p:spPr>
        <p:txBody>
          <a:bodyPr wrap="square" rtlCol="0">
            <a:spAutoFit/>
          </a:bodyPr>
          <a:lstStyle/>
          <a:p>
            <a:r>
              <a:rPr lang="en-US" dirty="0"/>
              <a:t>Notice that the </a:t>
            </a:r>
            <a:r>
              <a:rPr lang="en-US" dirty="0" err="1"/>
              <a:t>subfoveal</a:t>
            </a:r>
            <a:r>
              <a:rPr lang="en-US" dirty="0"/>
              <a:t> lesion is above (anterior) to the RPE</a:t>
            </a:r>
          </a:p>
        </p:txBody>
      </p:sp>
      <p:pic>
        <p:nvPicPr>
          <p:cNvPr id="9" name="Picture 8">
            <a:extLst>
              <a:ext uri="{FF2B5EF4-FFF2-40B4-BE49-F238E27FC236}">
                <a16:creationId xmlns:a16="http://schemas.microsoft.com/office/drawing/2014/main" id="{1264E5C9-D326-F76A-0AB7-506007489BD7}"/>
              </a:ext>
            </a:extLst>
          </p:cNvPr>
          <p:cNvPicPr>
            <a:picLocks noChangeAspect="1"/>
          </p:cNvPicPr>
          <p:nvPr/>
        </p:nvPicPr>
        <p:blipFill>
          <a:blip r:embed="rId3"/>
          <a:stretch>
            <a:fillRect/>
          </a:stretch>
        </p:blipFill>
        <p:spPr>
          <a:xfrm>
            <a:off x="4553430" y="1832422"/>
            <a:ext cx="3810000" cy="3333750"/>
          </a:xfrm>
          <a:prstGeom prst="rect">
            <a:avLst/>
          </a:prstGeom>
        </p:spPr>
      </p:pic>
    </p:spTree>
    <p:extLst>
      <p:ext uri="{BB962C8B-B14F-4D97-AF65-F5344CB8AC3E}">
        <p14:creationId xmlns:p14="http://schemas.microsoft.com/office/powerpoint/2010/main" val="445197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9B89-B773-BE9C-35A8-72F86A673515}"/>
              </a:ext>
            </a:extLst>
          </p:cNvPr>
          <p:cNvSpPr>
            <a:spLocks noGrp="1"/>
          </p:cNvSpPr>
          <p:nvPr>
            <p:ph type="title"/>
          </p:nvPr>
        </p:nvSpPr>
        <p:spPr/>
        <p:txBody>
          <a:bodyPr/>
          <a:lstStyle/>
          <a:p>
            <a:r>
              <a:rPr lang="en-US" dirty="0"/>
              <a:t>Pattern Dystrophy</a:t>
            </a:r>
          </a:p>
        </p:txBody>
      </p:sp>
      <p:pic>
        <p:nvPicPr>
          <p:cNvPr id="4" name="Content Placeholder 3">
            <a:extLst>
              <a:ext uri="{FF2B5EF4-FFF2-40B4-BE49-F238E27FC236}">
                <a16:creationId xmlns:a16="http://schemas.microsoft.com/office/drawing/2014/main" id="{48B468EE-FE3A-F06C-9BEB-3E93B3674C0A}"/>
              </a:ext>
            </a:extLst>
          </p:cNvPr>
          <p:cNvPicPr>
            <a:picLocks noGrp="1" noChangeAspect="1"/>
          </p:cNvPicPr>
          <p:nvPr>
            <p:ph idx="1"/>
          </p:nvPr>
        </p:nvPicPr>
        <p:blipFill>
          <a:blip r:embed="rId2"/>
          <a:stretch>
            <a:fillRect/>
          </a:stretch>
        </p:blipFill>
        <p:spPr>
          <a:xfrm>
            <a:off x="990600" y="2133600"/>
            <a:ext cx="3810000" cy="3333750"/>
          </a:xfrm>
          <a:prstGeom prst="rect">
            <a:avLst/>
          </a:prstGeom>
        </p:spPr>
      </p:pic>
      <p:sp>
        <p:nvSpPr>
          <p:cNvPr id="5" name="TextBox 4">
            <a:extLst>
              <a:ext uri="{FF2B5EF4-FFF2-40B4-BE49-F238E27FC236}">
                <a16:creationId xmlns:a16="http://schemas.microsoft.com/office/drawing/2014/main" id="{99B2A0AB-CF31-F71E-1E01-3F9D16C1A746}"/>
              </a:ext>
            </a:extLst>
          </p:cNvPr>
          <p:cNvSpPr txBox="1"/>
          <p:nvPr/>
        </p:nvSpPr>
        <p:spPr>
          <a:xfrm>
            <a:off x="5354974" y="2514600"/>
            <a:ext cx="2302165" cy="2800767"/>
          </a:xfrm>
          <a:prstGeom prst="rect">
            <a:avLst/>
          </a:prstGeom>
          <a:noFill/>
        </p:spPr>
        <p:txBody>
          <a:bodyPr wrap="square" rtlCol="0">
            <a:spAutoFit/>
          </a:bodyPr>
          <a:lstStyle/>
          <a:p>
            <a:pPr algn="l"/>
            <a:r>
              <a:rPr lang="en-US" sz="1600" dirty="0"/>
              <a:t>Unlike typical dry macular degeneration where the buildup of material is below the retinal pigment epithelium, in pattern dystrophy, the buildup of material is above the pigment epithelium and directly beneath the retina (asterisks). </a:t>
            </a:r>
          </a:p>
        </p:txBody>
      </p:sp>
    </p:spTree>
    <p:extLst>
      <p:ext uri="{BB962C8B-B14F-4D97-AF65-F5344CB8AC3E}">
        <p14:creationId xmlns:p14="http://schemas.microsoft.com/office/powerpoint/2010/main" val="2198199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06DE-930A-E643-2232-901ABF4B04C3}"/>
              </a:ext>
            </a:extLst>
          </p:cNvPr>
          <p:cNvSpPr>
            <a:spLocks noGrp="1"/>
          </p:cNvSpPr>
          <p:nvPr>
            <p:ph type="title"/>
          </p:nvPr>
        </p:nvSpPr>
        <p:spPr>
          <a:xfrm>
            <a:off x="533400" y="381000"/>
            <a:ext cx="8763000" cy="715963"/>
          </a:xfrm>
        </p:spPr>
        <p:txBody>
          <a:bodyPr/>
          <a:lstStyle/>
          <a:p>
            <a:pPr algn="ctr"/>
            <a:r>
              <a:rPr lang="en-US" dirty="0"/>
              <a:t>Geographic Atrophy (Advanced Dry AMD)</a:t>
            </a:r>
          </a:p>
        </p:txBody>
      </p:sp>
      <p:pic>
        <p:nvPicPr>
          <p:cNvPr id="4" name="Content Placeholder 3">
            <a:extLst>
              <a:ext uri="{FF2B5EF4-FFF2-40B4-BE49-F238E27FC236}">
                <a16:creationId xmlns:a16="http://schemas.microsoft.com/office/drawing/2014/main" id="{9E1156A6-1873-A5B5-6E85-7DB379CFC01F}"/>
              </a:ext>
            </a:extLst>
          </p:cNvPr>
          <p:cNvPicPr>
            <a:picLocks noGrp="1" noChangeAspect="1"/>
          </p:cNvPicPr>
          <p:nvPr>
            <p:ph idx="1"/>
          </p:nvPr>
        </p:nvPicPr>
        <p:blipFill>
          <a:blip r:embed="rId2"/>
          <a:stretch>
            <a:fillRect/>
          </a:stretch>
        </p:blipFill>
        <p:spPr>
          <a:xfrm>
            <a:off x="1752600" y="2438400"/>
            <a:ext cx="5257800" cy="3318986"/>
          </a:xfrm>
          <a:prstGeom prst="rect">
            <a:avLst/>
          </a:prstGeom>
        </p:spPr>
      </p:pic>
    </p:spTree>
    <p:extLst>
      <p:ext uri="{BB962C8B-B14F-4D97-AF65-F5344CB8AC3E}">
        <p14:creationId xmlns:p14="http://schemas.microsoft.com/office/powerpoint/2010/main" val="115705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E576-4DB2-5A41-F77D-855E5A9FAFDC}"/>
              </a:ext>
            </a:extLst>
          </p:cNvPr>
          <p:cNvSpPr>
            <a:spLocks noGrp="1"/>
          </p:cNvSpPr>
          <p:nvPr>
            <p:ph type="title"/>
          </p:nvPr>
        </p:nvSpPr>
        <p:spPr/>
        <p:txBody>
          <a:bodyPr/>
          <a:lstStyle/>
          <a:p>
            <a:pPr algn="ctr"/>
            <a:r>
              <a:rPr lang="en-US" dirty="0"/>
              <a:t>Types of Retinal Disease</a:t>
            </a:r>
          </a:p>
        </p:txBody>
      </p:sp>
      <p:sp>
        <p:nvSpPr>
          <p:cNvPr id="3" name="Content Placeholder 2">
            <a:extLst>
              <a:ext uri="{FF2B5EF4-FFF2-40B4-BE49-F238E27FC236}">
                <a16:creationId xmlns:a16="http://schemas.microsoft.com/office/drawing/2014/main" id="{A810D99C-4C6A-4B83-BC77-833A40CB3965}"/>
              </a:ext>
            </a:extLst>
          </p:cNvPr>
          <p:cNvSpPr>
            <a:spLocks noGrp="1"/>
          </p:cNvSpPr>
          <p:nvPr>
            <p:ph idx="1"/>
          </p:nvPr>
        </p:nvSpPr>
        <p:spPr/>
        <p:txBody>
          <a:bodyPr/>
          <a:lstStyle/>
          <a:p>
            <a:r>
              <a:rPr lang="en-US" dirty="0"/>
              <a:t>Macular Degeneration (Wet/Dry)</a:t>
            </a:r>
          </a:p>
          <a:p>
            <a:r>
              <a:rPr lang="en-US" dirty="0"/>
              <a:t>Diabetic Retinopathy (Non and Proliferative)</a:t>
            </a:r>
          </a:p>
          <a:p>
            <a:r>
              <a:rPr lang="en-US" dirty="0"/>
              <a:t>Macular Pattern Dystrophies</a:t>
            </a:r>
          </a:p>
          <a:p>
            <a:r>
              <a:rPr lang="en-US" dirty="0"/>
              <a:t>Retinal Vascular Disease</a:t>
            </a:r>
          </a:p>
          <a:p>
            <a:r>
              <a:rPr lang="en-US" dirty="0"/>
              <a:t>Hereditary Diseases of the Retina</a:t>
            </a:r>
          </a:p>
        </p:txBody>
      </p:sp>
    </p:spTree>
    <p:extLst>
      <p:ext uri="{BB962C8B-B14F-4D97-AF65-F5344CB8AC3E}">
        <p14:creationId xmlns:p14="http://schemas.microsoft.com/office/powerpoint/2010/main" val="1609088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F8ED-BF8E-C1E5-6A46-600CC90BF219}"/>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79374F6A-5304-4274-DBF0-BB2A05833337}"/>
              </a:ext>
            </a:extLst>
          </p:cNvPr>
          <p:cNvSpPr>
            <a:spLocks noGrp="1"/>
          </p:cNvSpPr>
          <p:nvPr>
            <p:ph idx="1"/>
          </p:nvPr>
        </p:nvSpPr>
        <p:spPr/>
        <p:txBody>
          <a:bodyPr/>
          <a:lstStyle/>
          <a:p>
            <a:r>
              <a:rPr lang="en-US" dirty="0"/>
              <a:t>Current and emerging treatments are making a huge difference in patient lives.</a:t>
            </a:r>
          </a:p>
          <a:p>
            <a:r>
              <a:rPr lang="en-US" dirty="0"/>
              <a:t>There is a real need and emphasis for continued research and innovation</a:t>
            </a:r>
          </a:p>
          <a:p>
            <a:r>
              <a:rPr lang="en-US" dirty="0"/>
              <a:t>The goal is to have a wider choice of  options with better outcomes for our patients.</a:t>
            </a:r>
          </a:p>
        </p:txBody>
      </p:sp>
    </p:spTree>
    <p:extLst>
      <p:ext uri="{BB962C8B-B14F-4D97-AF65-F5344CB8AC3E}">
        <p14:creationId xmlns:p14="http://schemas.microsoft.com/office/powerpoint/2010/main" val="2564967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AF8C-86FA-4771-499A-2CBE425442C2}"/>
              </a:ext>
            </a:extLst>
          </p:cNvPr>
          <p:cNvSpPr>
            <a:spLocks noGrp="1"/>
          </p:cNvSpPr>
          <p:nvPr>
            <p:ph type="title"/>
          </p:nvPr>
        </p:nvSpPr>
        <p:spPr>
          <a:xfrm>
            <a:off x="304800" y="304800"/>
            <a:ext cx="8839200" cy="715963"/>
          </a:xfrm>
        </p:spPr>
        <p:txBody>
          <a:bodyPr/>
          <a:lstStyle/>
          <a:p>
            <a:pPr algn="ctr"/>
            <a:r>
              <a:rPr lang="en-US" dirty="0"/>
              <a:t>Thank you!!!</a:t>
            </a:r>
          </a:p>
        </p:txBody>
      </p:sp>
      <p:pic>
        <p:nvPicPr>
          <p:cNvPr id="4" name="Content Placeholder 3">
            <a:extLst>
              <a:ext uri="{FF2B5EF4-FFF2-40B4-BE49-F238E27FC236}">
                <a16:creationId xmlns:a16="http://schemas.microsoft.com/office/drawing/2014/main" id="{03B8682E-46F3-0962-7DBA-3B021937CAF2}"/>
              </a:ext>
            </a:extLst>
          </p:cNvPr>
          <p:cNvPicPr>
            <a:picLocks noGrp="1" noChangeAspect="1"/>
          </p:cNvPicPr>
          <p:nvPr>
            <p:ph idx="1"/>
          </p:nvPr>
        </p:nvPicPr>
        <p:blipFill>
          <a:blip r:embed="rId2"/>
          <a:stretch>
            <a:fillRect/>
          </a:stretch>
        </p:blipFill>
        <p:spPr>
          <a:xfrm>
            <a:off x="3040316" y="1600200"/>
            <a:ext cx="3440113" cy="3440113"/>
          </a:xfrm>
          <a:prstGeom prst="rect">
            <a:avLst/>
          </a:prstGeom>
        </p:spPr>
      </p:pic>
      <p:sp>
        <p:nvSpPr>
          <p:cNvPr id="5" name="TextBox 4">
            <a:extLst>
              <a:ext uri="{FF2B5EF4-FFF2-40B4-BE49-F238E27FC236}">
                <a16:creationId xmlns:a16="http://schemas.microsoft.com/office/drawing/2014/main" id="{D1377A42-C6C9-A125-D6FF-D7F5F329E252}"/>
              </a:ext>
            </a:extLst>
          </p:cNvPr>
          <p:cNvSpPr txBox="1"/>
          <p:nvPr/>
        </p:nvSpPr>
        <p:spPr>
          <a:xfrm>
            <a:off x="3040316" y="5257800"/>
            <a:ext cx="3363913" cy="461665"/>
          </a:xfrm>
          <a:prstGeom prst="rect">
            <a:avLst/>
          </a:prstGeom>
          <a:noFill/>
        </p:spPr>
        <p:txBody>
          <a:bodyPr wrap="square" rtlCol="0">
            <a:spAutoFit/>
          </a:bodyPr>
          <a:lstStyle/>
          <a:p>
            <a:r>
              <a:rPr lang="en-US" dirty="0"/>
              <a:t>Oren Plous, MD, FACS</a:t>
            </a:r>
          </a:p>
        </p:txBody>
      </p:sp>
    </p:spTree>
    <p:extLst>
      <p:ext uri="{BB962C8B-B14F-4D97-AF65-F5344CB8AC3E}">
        <p14:creationId xmlns:p14="http://schemas.microsoft.com/office/powerpoint/2010/main" val="4089758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DCC06-B21D-6B62-A1BF-67F3D4440B6D}"/>
              </a:ext>
            </a:extLst>
          </p:cNvPr>
          <p:cNvSpPr>
            <a:spLocks noGrp="1"/>
          </p:cNvSpPr>
          <p:nvPr>
            <p:ph type="title"/>
          </p:nvPr>
        </p:nvSpPr>
        <p:spPr/>
        <p:txBody>
          <a:bodyPr/>
          <a:lstStyle/>
          <a:p>
            <a:r>
              <a:rPr lang="en-US" dirty="0"/>
              <a:t>Let’s Ask Chat GPT:</a:t>
            </a:r>
          </a:p>
        </p:txBody>
      </p:sp>
      <p:sp>
        <p:nvSpPr>
          <p:cNvPr id="3" name="Content Placeholder 2">
            <a:extLst>
              <a:ext uri="{FF2B5EF4-FFF2-40B4-BE49-F238E27FC236}">
                <a16:creationId xmlns:a16="http://schemas.microsoft.com/office/drawing/2014/main" id="{175ECBC3-4E51-8BD4-CCA1-70149F16A5EA}"/>
              </a:ext>
            </a:extLst>
          </p:cNvPr>
          <p:cNvSpPr>
            <a:spLocks noGrp="1"/>
          </p:cNvSpPr>
          <p:nvPr>
            <p:ph idx="1"/>
          </p:nvPr>
        </p:nvSpPr>
        <p:spPr/>
        <p:txBody>
          <a:bodyPr/>
          <a:lstStyle/>
          <a:p>
            <a:r>
              <a:rPr lang="en-US" dirty="0"/>
              <a:t>What is the global prevalence and burden of retinal disease?</a:t>
            </a:r>
          </a:p>
        </p:txBody>
      </p:sp>
      <p:pic>
        <p:nvPicPr>
          <p:cNvPr id="6" name="Picture 5">
            <a:extLst>
              <a:ext uri="{FF2B5EF4-FFF2-40B4-BE49-F238E27FC236}">
                <a16:creationId xmlns:a16="http://schemas.microsoft.com/office/drawing/2014/main" id="{80E40747-9392-7F4B-AFFA-56659DB7CACE}"/>
              </a:ext>
            </a:extLst>
          </p:cNvPr>
          <p:cNvPicPr>
            <a:picLocks noChangeAspect="1"/>
          </p:cNvPicPr>
          <p:nvPr/>
        </p:nvPicPr>
        <p:blipFill>
          <a:blip r:embed="rId2"/>
          <a:stretch>
            <a:fillRect/>
          </a:stretch>
        </p:blipFill>
        <p:spPr>
          <a:xfrm>
            <a:off x="3429000" y="2895600"/>
            <a:ext cx="1924355" cy="3505200"/>
          </a:xfrm>
          <a:prstGeom prst="rect">
            <a:avLst/>
          </a:prstGeom>
        </p:spPr>
      </p:pic>
    </p:spTree>
    <p:extLst>
      <p:ext uri="{BB962C8B-B14F-4D97-AF65-F5344CB8AC3E}">
        <p14:creationId xmlns:p14="http://schemas.microsoft.com/office/powerpoint/2010/main" val="126982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92951-FECC-9F99-B87E-76BAE4A3F20B}"/>
              </a:ext>
            </a:extLst>
          </p:cNvPr>
          <p:cNvSpPr>
            <a:spLocks noGrp="1"/>
          </p:cNvSpPr>
          <p:nvPr>
            <p:ph type="title"/>
          </p:nvPr>
        </p:nvSpPr>
        <p:spPr>
          <a:xfrm flipH="1">
            <a:off x="9601200" y="304800"/>
            <a:ext cx="1752600" cy="2514600"/>
          </a:xfrm>
        </p:spPr>
        <p:txBody>
          <a:bodyPr/>
          <a:lstStyle/>
          <a:p>
            <a:r>
              <a:rPr lang="en-US" dirty="0"/>
              <a:t> </a:t>
            </a:r>
          </a:p>
        </p:txBody>
      </p:sp>
      <p:sp>
        <p:nvSpPr>
          <p:cNvPr id="3" name="Content Placeholder 2">
            <a:extLst>
              <a:ext uri="{FF2B5EF4-FFF2-40B4-BE49-F238E27FC236}">
                <a16:creationId xmlns:a16="http://schemas.microsoft.com/office/drawing/2014/main" id="{3C02AAA6-BDEE-E6B9-77D9-C0177E930A6E}"/>
              </a:ext>
            </a:extLst>
          </p:cNvPr>
          <p:cNvSpPr>
            <a:spLocks noGrp="1"/>
          </p:cNvSpPr>
          <p:nvPr>
            <p:ph idx="1"/>
          </p:nvPr>
        </p:nvSpPr>
        <p:spPr>
          <a:xfrm>
            <a:off x="228600" y="198437"/>
            <a:ext cx="7696199" cy="5241925"/>
          </a:xfrm>
        </p:spPr>
        <p:txBody>
          <a:bodyPr/>
          <a:lstStyle/>
          <a:p>
            <a:r>
              <a:rPr lang="en-US" sz="1200" dirty="0"/>
              <a:t>The prevalence and burden of retinal diseases can vary significantly depending on the specific condition and the region of the world. Retinal diseases encompass a wide range of disorders that affect the retina, the light-sensitive tissue at the back of the eye. Some of the most common retinal diseases include age-related macular degeneration (AMD), diabetic retinopathy, retinal detachment, retinitis pigmentosa, and glaucoma, among others.</a:t>
            </a:r>
          </a:p>
          <a:p>
            <a:endParaRPr lang="en-US" sz="1200" dirty="0"/>
          </a:p>
          <a:p>
            <a:r>
              <a:rPr lang="en-US" sz="1200" dirty="0"/>
              <a:t>Age-Related Macular Degeneration (AMD): AMD is a leading cause of vision loss among older adults. The global prevalence of AMD increases with age, with higher rates in individuals over 60 years old. AMD has a significant burden on individuals and healthcare systems due to its impact on central vision</a:t>
            </a:r>
          </a:p>
          <a:p>
            <a:r>
              <a:rPr lang="en-US" sz="1200" dirty="0"/>
              <a:t>.</a:t>
            </a:r>
          </a:p>
          <a:p>
            <a:r>
              <a:rPr lang="en-US" sz="1200" dirty="0"/>
              <a:t>Diabetic Retinopathy: Diabetic retinopathy is a complication of diabetes and is a leading cause of blindness in working-age adults. The prevalence of diabetic retinopathy is directly related to the duration of diabetes, glycemic control, and other factors. As the prevalence of diabetes increases worldwide, so does the burden of diabetic retinopathy.</a:t>
            </a:r>
          </a:p>
          <a:p>
            <a:endParaRPr lang="en-US" sz="1200" dirty="0"/>
          </a:p>
          <a:p>
            <a:r>
              <a:rPr lang="en-US" sz="1200" dirty="0"/>
              <a:t>Retinal Detachment: Retinal detachment is a relatively less common condition but requires urgent medical attention. Its prevalence may vary based on factors like age, myopia (nearsightedness), and trauma.</a:t>
            </a:r>
          </a:p>
          <a:p>
            <a:endParaRPr lang="en-US" sz="1200" dirty="0"/>
          </a:p>
          <a:p>
            <a:r>
              <a:rPr lang="en-US" sz="1200" dirty="0"/>
              <a:t>Retinitis Pigmentosa: Retinitis pigmentosa is a rare genetic disorder that leads to progressive vision loss.</a:t>
            </a:r>
          </a:p>
          <a:p>
            <a:r>
              <a:rPr lang="en-US" sz="1200" dirty="0"/>
              <a:t>Its prevalence varies among populations, and it is estimated to affect around 1 in 4,000 people worldwide.</a:t>
            </a:r>
          </a:p>
          <a:p>
            <a:endParaRPr lang="en-US" sz="1200" dirty="0"/>
          </a:p>
          <a:p>
            <a:r>
              <a:rPr lang="en-US" sz="1200" dirty="0"/>
              <a:t>Glaucoma: While glaucoma primarily affects the optic nerve, it can also have a significant impact on the retina.</a:t>
            </a:r>
          </a:p>
          <a:p>
            <a:r>
              <a:rPr lang="en-US" sz="1200" dirty="0"/>
              <a:t>Glaucoma is a leading cause of irreversible blindness worldwide. Its prevalence varies with age, ethnicity, and other factors.</a:t>
            </a:r>
          </a:p>
          <a:p>
            <a:endParaRPr lang="en-US" sz="1200" dirty="0"/>
          </a:p>
          <a:p>
            <a:r>
              <a:rPr lang="en-US" sz="1200" dirty="0"/>
              <a:t>The global prevalence and burden of retinal diseases are influenced by several factors, including population demographics, access to healthcare, awareness, and advances in medical technology and treatments. To obtain the most up-to-date and region-specific information on the prevalence and burden of retinal diseases, it is advisable to consult recent epidemiological studies and data from healthcare organizations and governmental agencies. Additionally, advancements in research and healthcare may have led to changes in these statistics </a:t>
            </a:r>
            <a:r>
              <a:rPr lang="en-US" sz="1200" b="1" u="sng" dirty="0"/>
              <a:t>since my last knowledge update in September 2021.</a:t>
            </a:r>
          </a:p>
        </p:txBody>
      </p:sp>
    </p:spTree>
    <p:extLst>
      <p:ext uri="{BB962C8B-B14F-4D97-AF65-F5344CB8AC3E}">
        <p14:creationId xmlns:p14="http://schemas.microsoft.com/office/powerpoint/2010/main" val="51053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189DC-DA72-6AA6-90D2-BAACBD2D42A8}"/>
              </a:ext>
            </a:extLst>
          </p:cNvPr>
          <p:cNvSpPr>
            <a:spLocks noGrp="1"/>
          </p:cNvSpPr>
          <p:nvPr>
            <p:ph type="title"/>
          </p:nvPr>
        </p:nvSpPr>
        <p:spPr>
          <a:xfrm>
            <a:off x="304800" y="304800"/>
            <a:ext cx="8382000" cy="715963"/>
          </a:xfrm>
        </p:spPr>
        <p:txBody>
          <a:bodyPr/>
          <a:lstStyle/>
          <a:p>
            <a:r>
              <a:rPr lang="en-US" dirty="0"/>
              <a:t>Current Therapeutic Approaches</a:t>
            </a:r>
          </a:p>
        </p:txBody>
      </p:sp>
      <p:sp>
        <p:nvSpPr>
          <p:cNvPr id="3" name="Content Placeholder 2">
            <a:extLst>
              <a:ext uri="{FF2B5EF4-FFF2-40B4-BE49-F238E27FC236}">
                <a16:creationId xmlns:a16="http://schemas.microsoft.com/office/drawing/2014/main" id="{1A12312A-1319-6765-6F4D-121871C96982}"/>
              </a:ext>
            </a:extLst>
          </p:cNvPr>
          <p:cNvSpPr>
            <a:spLocks noGrp="1"/>
          </p:cNvSpPr>
          <p:nvPr>
            <p:ph idx="1"/>
          </p:nvPr>
        </p:nvSpPr>
        <p:spPr>
          <a:xfrm>
            <a:off x="457200" y="1039333"/>
            <a:ext cx="7715250" cy="3870325"/>
          </a:xfrm>
        </p:spPr>
        <p:txBody>
          <a:bodyPr/>
          <a:lstStyle/>
          <a:p>
            <a:pPr marL="0" indent="0">
              <a:buNone/>
            </a:pPr>
            <a:r>
              <a:rPr lang="en-US" sz="2400" dirty="0"/>
              <a:t>Common treatment modalities for retinal diseases to include:</a:t>
            </a:r>
          </a:p>
          <a:p>
            <a:r>
              <a:rPr lang="en-US" sz="2400" dirty="0"/>
              <a:t>Anti-vascular endothelial growth factor (anti-VEGF) therapy (injections/surgical implants) for neovascular age- related macular degeneration</a:t>
            </a:r>
          </a:p>
          <a:p>
            <a:r>
              <a:rPr lang="en-US" sz="2400" dirty="0"/>
              <a:t>Laser therapy (“hot and cold”) for retinal </a:t>
            </a:r>
            <a:r>
              <a:rPr lang="en-US" sz="2400" u="sng" dirty="0"/>
              <a:t>disease</a:t>
            </a:r>
          </a:p>
          <a:p>
            <a:r>
              <a:rPr lang="en-US" sz="2400" dirty="0"/>
              <a:t>Intravitreal injections for dry macular degeneration</a:t>
            </a:r>
          </a:p>
          <a:p>
            <a:r>
              <a:rPr lang="en-US" sz="2400" dirty="0"/>
              <a:t>Gene therapy (LCA RPE65)</a:t>
            </a:r>
          </a:p>
          <a:p>
            <a:r>
              <a:rPr lang="en-US" sz="2400" dirty="0"/>
              <a:t>Steroids (Topical/</a:t>
            </a:r>
            <a:r>
              <a:rPr lang="en-US" sz="2400" dirty="0" err="1"/>
              <a:t>Subtenon’s</a:t>
            </a:r>
            <a:r>
              <a:rPr lang="en-US" sz="2400" dirty="0"/>
              <a:t>/Intravitreal)</a:t>
            </a:r>
          </a:p>
          <a:p>
            <a:r>
              <a:rPr lang="en-US" sz="2400" dirty="0"/>
              <a:t>Na/K pump inhibitors (e.g. acetazolamide/Dorzolamide)</a:t>
            </a:r>
          </a:p>
          <a:p>
            <a:r>
              <a:rPr lang="en-US" sz="2400" dirty="0"/>
              <a:t>Aldosterone Blockers (e.g. Eplerenone/Spironolactone)</a:t>
            </a:r>
          </a:p>
          <a:p>
            <a:endParaRPr lang="en-US" dirty="0"/>
          </a:p>
        </p:txBody>
      </p:sp>
    </p:spTree>
    <p:extLst>
      <p:ext uri="{BB962C8B-B14F-4D97-AF65-F5344CB8AC3E}">
        <p14:creationId xmlns:p14="http://schemas.microsoft.com/office/powerpoint/2010/main" val="1742375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5465-F39C-D4BD-66C2-C9C56389465B}"/>
              </a:ext>
            </a:extLst>
          </p:cNvPr>
          <p:cNvSpPr>
            <a:spLocks noGrp="1"/>
          </p:cNvSpPr>
          <p:nvPr>
            <p:ph type="title"/>
          </p:nvPr>
        </p:nvSpPr>
        <p:spPr>
          <a:xfrm>
            <a:off x="381000" y="152400"/>
            <a:ext cx="8153400" cy="715963"/>
          </a:xfrm>
        </p:spPr>
        <p:txBody>
          <a:bodyPr/>
          <a:lstStyle/>
          <a:p>
            <a:r>
              <a:rPr lang="en-US" dirty="0"/>
              <a:t>Limitations of Current Therapies</a:t>
            </a:r>
          </a:p>
        </p:txBody>
      </p:sp>
      <p:sp>
        <p:nvSpPr>
          <p:cNvPr id="3" name="Content Placeholder 2">
            <a:extLst>
              <a:ext uri="{FF2B5EF4-FFF2-40B4-BE49-F238E27FC236}">
                <a16:creationId xmlns:a16="http://schemas.microsoft.com/office/drawing/2014/main" id="{B72544A1-76F3-13F2-C0F5-AB7401D425C6}"/>
              </a:ext>
            </a:extLst>
          </p:cNvPr>
          <p:cNvSpPr>
            <a:spLocks noGrp="1"/>
          </p:cNvSpPr>
          <p:nvPr>
            <p:ph idx="1"/>
          </p:nvPr>
        </p:nvSpPr>
        <p:spPr/>
        <p:txBody>
          <a:bodyPr/>
          <a:lstStyle/>
          <a:p>
            <a:pPr marL="0" indent="0">
              <a:buNone/>
            </a:pPr>
            <a:r>
              <a:rPr lang="en-US" dirty="0"/>
              <a:t>Duration of therapeutic effect</a:t>
            </a:r>
          </a:p>
          <a:p>
            <a:pPr marL="0" indent="0">
              <a:buNone/>
            </a:pPr>
            <a:r>
              <a:rPr lang="en-US" dirty="0"/>
              <a:t>Discomfort and fear of treatments</a:t>
            </a:r>
          </a:p>
          <a:p>
            <a:pPr marL="0" indent="0">
              <a:buNone/>
            </a:pPr>
            <a:r>
              <a:rPr lang="en-US" dirty="0"/>
              <a:t>Risk of infection or other complications</a:t>
            </a:r>
          </a:p>
          <a:p>
            <a:pPr marL="0" indent="0">
              <a:buNone/>
            </a:pPr>
            <a:r>
              <a:rPr lang="en-US" dirty="0"/>
              <a:t>Patient compliance – voluntary and   	involuntary</a:t>
            </a:r>
          </a:p>
        </p:txBody>
      </p:sp>
    </p:spTree>
    <p:extLst>
      <p:ext uri="{BB962C8B-B14F-4D97-AF65-F5344CB8AC3E}">
        <p14:creationId xmlns:p14="http://schemas.microsoft.com/office/powerpoint/2010/main" val="416916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CBA3-4689-26FD-AE55-213F24E08B42}"/>
              </a:ext>
            </a:extLst>
          </p:cNvPr>
          <p:cNvSpPr>
            <a:spLocks noGrp="1"/>
          </p:cNvSpPr>
          <p:nvPr>
            <p:ph type="title"/>
          </p:nvPr>
        </p:nvSpPr>
        <p:spPr>
          <a:xfrm>
            <a:off x="304800" y="304800"/>
            <a:ext cx="8839200" cy="715963"/>
          </a:xfrm>
        </p:spPr>
        <p:txBody>
          <a:bodyPr/>
          <a:lstStyle/>
          <a:p>
            <a:r>
              <a:rPr lang="en-US" dirty="0"/>
              <a:t>Gene Therapy for Retinal Disease</a:t>
            </a:r>
          </a:p>
        </p:txBody>
      </p:sp>
      <p:sp>
        <p:nvSpPr>
          <p:cNvPr id="3" name="Content Placeholder 2">
            <a:extLst>
              <a:ext uri="{FF2B5EF4-FFF2-40B4-BE49-F238E27FC236}">
                <a16:creationId xmlns:a16="http://schemas.microsoft.com/office/drawing/2014/main" id="{5C7D77D4-3DC8-6861-5555-4F7BDD4831B2}"/>
              </a:ext>
            </a:extLst>
          </p:cNvPr>
          <p:cNvSpPr>
            <a:spLocks noGrp="1"/>
          </p:cNvSpPr>
          <p:nvPr>
            <p:ph idx="1"/>
          </p:nvPr>
        </p:nvSpPr>
        <p:spPr/>
        <p:txBody>
          <a:bodyPr/>
          <a:lstStyle/>
          <a:p>
            <a:r>
              <a:rPr lang="en-US" dirty="0"/>
              <a:t>Hey Chat, give us a hand on this one buddy, ok?</a:t>
            </a:r>
          </a:p>
        </p:txBody>
      </p:sp>
      <p:pic>
        <p:nvPicPr>
          <p:cNvPr id="4" name="Picture 3">
            <a:extLst>
              <a:ext uri="{FF2B5EF4-FFF2-40B4-BE49-F238E27FC236}">
                <a16:creationId xmlns:a16="http://schemas.microsoft.com/office/drawing/2014/main" id="{5CA98AEE-41E6-ECB9-CF89-D286AD103269}"/>
              </a:ext>
            </a:extLst>
          </p:cNvPr>
          <p:cNvPicPr>
            <a:picLocks noChangeAspect="1"/>
          </p:cNvPicPr>
          <p:nvPr/>
        </p:nvPicPr>
        <p:blipFill>
          <a:blip r:embed="rId3"/>
          <a:stretch>
            <a:fillRect/>
          </a:stretch>
        </p:blipFill>
        <p:spPr>
          <a:xfrm>
            <a:off x="2625791" y="3276601"/>
            <a:ext cx="3317810" cy="2986460"/>
          </a:xfrm>
          <a:prstGeom prst="rect">
            <a:avLst/>
          </a:prstGeom>
        </p:spPr>
      </p:pic>
    </p:spTree>
    <p:extLst>
      <p:ext uri="{BB962C8B-B14F-4D97-AF65-F5344CB8AC3E}">
        <p14:creationId xmlns:p14="http://schemas.microsoft.com/office/powerpoint/2010/main" val="3946398602"/>
      </p:ext>
    </p:extLst>
  </p:cSld>
  <p:clrMapOvr>
    <a:masterClrMapping/>
  </p:clrMapOvr>
</p:sld>
</file>

<file path=ppt/theme/theme1.xml><?xml version="1.0" encoding="utf-8"?>
<a:theme xmlns:a="http://schemas.openxmlformats.org/drawingml/2006/main" name="powerpoint-template-24">
  <a:themeElements>
    <a:clrScheme name="powerpoint-template-24 14">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5E708C"/>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1984CC"/>
        </a:lt2>
        <a:accent1>
          <a:srgbClr val="0960AF"/>
        </a:accent1>
        <a:accent2>
          <a:srgbClr val="05438C"/>
        </a:accent2>
        <a:accent3>
          <a:srgbClr val="FFFFFF"/>
        </a:accent3>
        <a:accent4>
          <a:srgbClr val="404040"/>
        </a:accent4>
        <a:accent5>
          <a:srgbClr val="AAB6D4"/>
        </a:accent5>
        <a:accent6>
          <a:srgbClr val="043C7E"/>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116DE4"/>
        </a:lt2>
        <a:accent1>
          <a:srgbClr val="235CAF"/>
        </a:accent1>
        <a:accent2>
          <a:srgbClr val="54A1EE"/>
        </a:accent2>
        <a:accent3>
          <a:srgbClr val="FFFFFF"/>
        </a:accent3>
        <a:accent4>
          <a:srgbClr val="404040"/>
        </a:accent4>
        <a:accent5>
          <a:srgbClr val="ACB5D4"/>
        </a:accent5>
        <a:accent6>
          <a:srgbClr val="4B91D8"/>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EAEAEA"/>
        </a:dk1>
        <a:lt1>
          <a:srgbClr val="FFFFFF"/>
        </a:lt1>
        <a:dk2>
          <a:srgbClr val="4D4D4D"/>
        </a:dk2>
        <a:lt2>
          <a:srgbClr val="000000"/>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9">
        <a:dk1>
          <a:srgbClr val="EAEAEA"/>
        </a:dk1>
        <a:lt1>
          <a:srgbClr val="FFFFFF"/>
        </a:lt1>
        <a:dk2>
          <a:srgbClr val="4D4D4D"/>
        </a:dk2>
        <a:lt2>
          <a:srgbClr val="000000"/>
        </a:lt2>
        <a:accent1>
          <a:srgbClr val="262626"/>
        </a:accent1>
        <a:accent2>
          <a:srgbClr val="383838"/>
        </a:accent2>
        <a:accent3>
          <a:srgbClr val="FFFFFF"/>
        </a:accent3>
        <a:accent4>
          <a:srgbClr val="C8C8C8"/>
        </a:accent4>
        <a:accent5>
          <a:srgbClr val="ACACAC"/>
        </a:accent5>
        <a:accent6>
          <a:srgbClr val="323232"/>
        </a:accent6>
        <a:hlink>
          <a:srgbClr val="474747"/>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0">
        <a:dk1>
          <a:srgbClr val="EAEAEA"/>
        </a:dk1>
        <a:lt1>
          <a:srgbClr val="FFFFFF"/>
        </a:lt1>
        <a:dk2>
          <a:srgbClr val="4D4D4D"/>
        </a:dk2>
        <a:lt2>
          <a:srgbClr val="1D1D2B"/>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1">
        <a:dk1>
          <a:srgbClr val="EAEAEA"/>
        </a:dk1>
        <a:lt1>
          <a:srgbClr val="FFFFFF"/>
        </a:lt1>
        <a:dk2>
          <a:srgbClr val="4D4D4D"/>
        </a:dk2>
        <a:lt2>
          <a:srgbClr val="CC3300"/>
        </a:lt2>
        <a:accent1>
          <a:srgbClr val="171525"/>
        </a:accent1>
        <a:accent2>
          <a:srgbClr val="313040"/>
        </a:accent2>
        <a:accent3>
          <a:srgbClr val="FFFFFF"/>
        </a:accent3>
        <a:accent4>
          <a:srgbClr val="C8C8C8"/>
        </a:accent4>
        <a:accent5>
          <a:srgbClr val="ABAAAC"/>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2">
        <a:dk1>
          <a:srgbClr val="EAEAEA"/>
        </a:dk1>
        <a:lt1>
          <a:srgbClr val="FFFFFF"/>
        </a:lt1>
        <a:dk2>
          <a:srgbClr val="4D4D4D"/>
        </a:dk2>
        <a:lt2>
          <a:srgbClr val="CC3300"/>
        </a:lt2>
        <a:accent1>
          <a:srgbClr val="2C3346"/>
        </a:accent1>
        <a:accent2>
          <a:srgbClr val="313040"/>
        </a:accent2>
        <a:accent3>
          <a:srgbClr val="FFFFFF"/>
        </a:accent3>
        <a:accent4>
          <a:srgbClr val="C8C8C8"/>
        </a:accent4>
        <a:accent5>
          <a:srgbClr val="ACADB0"/>
        </a:accent5>
        <a:accent6>
          <a:srgbClr val="2B2A39"/>
        </a:accent6>
        <a:hlink>
          <a:srgbClr val="3E3E50"/>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677A9A"/>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4">
        <a:dk1>
          <a:srgbClr val="EAEAEA"/>
        </a:dk1>
        <a:lt1>
          <a:srgbClr val="FFFFFF"/>
        </a:lt1>
        <a:dk2>
          <a:srgbClr val="4D4D4D"/>
        </a:dk2>
        <a:lt2>
          <a:srgbClr val="CC3300"/>
        </a:lt2>
        <a:accent1>
          <a:srgbClr val="2C3346"/>
        </a:accent1>
        <a:accent2>
          <a:srgbClr val="49556B"/>
        </a:accent2>
        <a:accent3>
          <a:srgbClr val="FFFFFF"/>
        </a:accent3>
        <a:accent4>
          <a:srgbClr val="C8C8C8"/>
        </a:accent4>
        <a:accent5>
          <a:srgbClr val="ACADB0"/>
        </a:accent5>
        <a:accent6>
          <a:srgbClr val="414C60"/>
        </a:accent6>
        <a:hlink>
          <a:srgbClr val="5E708C"/>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637</TotalTime>
  <Words>2301</Words>
  <Application>Microsoft Office PowerPoint</Application>
  <PresentationFormat>On-screen Show (4:3)</PresentationFormat>
  <Paragraphs>238</Paragraphs>
  <Slides>41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Microsoft Sans Serif</vt:lpstr>
      <vt:lpstr>Verdana</vt:lpstr>
      <vt:lpstr>powerpoint-template-24</vt:lpstr>
      <vt:lpstr>Current and Future Therapeutic Management of Retinal Disease</vt:lpstr>
      <vt:lpstr> Gulf Coast Retina Center </vt:lpstr>
      <vt:lpstr>  Oren Plous MD, FACS</vt:lpstr>
      <vt:lpstr>Types of Retinal Disease</vt:lpstr>
      <vt:lpstr>Let’s Ask Chat GPT:</vt:lpstr>
      <vt:lpstr> </vt:lpstr>
      <vt:lpstr>Current Therapeutic Approaches</vt:lpstr>
      <vt:lpstr>Limitations of Current Therapies</vt:lpstr>
      <vt:lpstr>Gene Therapy for Retinal Disease</vt:lpstr>
      <vt:lpstr> </vt:lpstr>
      <vt:lpstr>  </vt:lpstr>
      <vt:lpstr> </vt:lpstr>
      <vt:lpstr> </vt:lpstr>
      <vt:lpstr> </vt:lpstr>
      <vt:lpstr>So Chat, tell us about Stem Cell Therapy?</vt:lpstr>
      <vt:lpstr> </vt:lpstr>
      <vt:lpstr>Other Promising Areas of Research:</vt:lpstr>
      <vt:lpstr>Clinical Trials and Regulatory Considerations</vt:lpstr>
      <vt:lpstr> </vt:lpstr>
      <vt:lpstr>Is anybody still awake?</vt:lpstr>
      <vt:lpstr> </vt:lpstr>
      <vt:lpstr>Anti-vegf History For Retinal Disease</vt:lpstr>
      <vt:lpstr>New Treatments for Advanced Dry AMD</vt:lpstr>
      <vt:lpstr>Other commonly used treatment used in clinic:  </vt:lpstr>
      <vt:lpstr>Let’s talk  a little about the macula:</vt:lpstr>
      <vt:lpstr>OCT Retinal Segmentation The 4 Lines</vt:lpstr>
      <vt:lpstr>Affected Eye:</vt:lpstr>
      <vt:lpstr>Other eye, same patient:</vt:lpstr>
      <vt:lpstr>Can you identify what is missing to feel confident that this case is not AMD?</vt:lpstr>
      <vt:lpstr> </vt:lpstr>
      <vt:lpstr>But the plot thickens…look closer</vt:lpstr>
      <vt:lpstr>We can use OCTA</vt:lpstr>
      <vt:lpstr>What about chronic CSR vs. Dry AMD?</vt:lpstr>
      <vt:lpstr>Ultrawidefield FAF </vt:lpstr>
      <vt:lpstr>How about Pattern Dystrophies vs. Dry AMD</vt:lpstr>
      <vt:lpstr>Drusen in Dry AMD Patient</vt:lpstr>
      <vt:lpstr>AOFPED</vt:lpstr>
      <vt:lpstr>Pattern Dystrophy</vt:lpstr>
      <vt:lpstr>Geographic Atrophy (Advanced Dry AMD)</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oren plous</dc:creator>
  <cp:lastModifiedBy>oren plous</cp:lastModifiedBy>
  <cp:revision>19</cp:revision>
  <dcterms:created xsi:type="dcterms:W3CDTF">2023-09-09T18:45:00Z</dcterms:created>
  <dcterms:modified xsi:type="dcterms:W3CDTF">2023-09-10T05:25:04Z</dcterms:modified>
</cp:coreProperties>
</file>