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80" r:id="rId4"/>
    <p:sldId id="281" r:id="rId5"/>
    <p:sldId id="282" r:id="rId6"/>
    <p:sldId id="283" r:id="rId7"/>
    <p:sldId id="284" r:id="rId8"/>
    <p:sldId id="307" r:id="rId9"/>
    <p:sldId id="285" r:id="rId10"/>
    <p:sldId id="286" r:id="rId11"/>
    <p:sldId id="287" r:id="rId12"/>
    <p:sldId id="288" r:id="rId13"/>
    <p:sldId id="289" r:id="rId14"/>
    <p:sldId id="290" r:id="rId15"/>
    <p:sldId id="291" r:id="rId16"/>
    <p:sldId id="293" r:id="rId17"/>
    <p:sldId id="306" r:id="rId18"/>
    <p:sldId id="292" r:id="rId19"/>
    <p:sldId id="294" r:id="rId20"/>
    <p:sldId id="300" r:id="rId21"/>
    <p:sldId id="301" r:id="rId22"/>
    <p:sldId id="302" r:id="rId23"/>
    <p:sldId id="303" r:id="rId24"/>
    <p:sldId id="304" r:id="rId25"/>
    <p:sldId id="305" r:id="rId26"/>
    <p:sldId id="295" r:id="rId27"/>
    <p:sldId id="296" r:id="rId28"/>
    <p:sldId id="297" r:id="rId29"/>
    <p:sldId id="298" r:id="rId30"/>
    <p:sldId id="299" r:id="rId31"/>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4CC"/>
    <a:srgbClr val="03136A"/>
    <a:srgbClr val="35759D"/>
    <a:srgbClr val="35B19D"/>
    <a:srgbClr val="000000"/>
    <a:srgbClr val="FFFF00"/>
    <a:srgbClr val="282828"/>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81" autoAdjust="0"/>
    <p:restoredTop sz="95596" autoAdjust="0"/>
  </p:normalViewPr>
  <p:slideViewPr>
    <p:cSldViewPr>
      <p:cViewPr>
        <p:scale>
          <a:sx n="117" d="100"/>
          <a:sy n="117" d="100"/>
        </p:scale>
        <p:origin x="92" y="12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40BC8A3-6510-244B-C21B-CE3B7B227C9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a:extLst>
              <a:ext uri="{FF2B5EF4-FFF2-40B4-BE49-F238E27FC236}">
                <a16:creationId xmlns:a16="http://schemas.microsoft.com/office/drawing/2014/main" id="{3F1796ED-719B-AAB5-0643-97394BB88D6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a:extLst>
              <a:ext uri="{FF2B5EF4-FFF2-40B4-BE49-F238E27FC236}">
                <a16:creationId xmlns:a16="http://schemas.microsoft.com/office/drawing/2014/main" id="{61A7BE15-FBFD-0AEE-C3CF-1C3BF4FBCB65}"/>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a:extLst>
              <a:ext uri="{FF2B5EF4-FFF2-40B4-BE49-F238E27FC236}">
                <a16:creationId xmlns:a16="http://schemas.microsoft.com/office/drawing/2014/main" id="{034CC7DB-61E5-916C-A1FD-A3AC48B3F99A}"/>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a:extLst>
              <a:ext uri="{FF2B5EF4-FFF2-40B4-BE49-F238E27FC236}">
                <a16:creationId xmlns:a16="http://schemas.microsoft.com/office/drawing/2014/main" id="{0260834E-5372-4EFB-A46C-AEBF596DADE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a:extLst>
              <a:ext uri="{FF2B5EF4-FFF2-40B4-BE49-F238E27FC236}">
                <a16:creationId xmlns:a16="http://schemas.microsoft.com/office/drawing/2014/main" id="{AECC4594-DE25-C9F7-0AEF-A443DB24418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B8BD904-5252-4430-88BF-0802E50A27F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094A24-77C1-3757-1FAB-F754788F468A}"/>
              </a:ext>
            </a:extLst>
          </p:cNvPr>
          <p:cNvSpPr>
            <a:spLocks noGrp="1" noChangeArrowheads="1"/>
          </p:cNvSpPr>
          <p:nvPr>
            <p:ph type="sldNum" sz="quarter" idx="5"/>
          </p:nvPr>
        </p:nvSpPr>
        <p:spPr>
          <a:ln/>
        </p:spPr>
        <p:txBody>
          <a:bodyPr/>
          <a:lstStyle/>
          <a:p>
            <a:fld id="{79BBFFC5-4233-4695-B206-B608363AB1D3}" type="slidenum">
              <a:rPr lang="en-US" altLang="en-US"/>
              <a:pPr/>
              <a:t>1</a:t>
            </a:fld>
            <a:endParaRPr lang="en-US" altLang="en-US"/>
          </a:p>
        </p:txBody>
      </p:sp>
      <p:sp>
        <p:nvSpPr>
          <p:cNvPr id="107522" name="Rectangle 2">
            <a:extLst>
              <a:ext uri="{FF2B5EF4-FFF2-40B4-BE49-F238E27FC236}">
                <a16:creationId xmlns:a16="http://schemas.microsoft.com/office/drawing/2014/main" id="{3E550E19-CCFF-7833-9035-CAF050FC948E}"/>
              </a:ext>
            </a:extLst>
          </p:cNvPr>
          <p:cNvSpPr>
            <a:spLocks noRot="1" noChangeArrowheads="1" noTextEdit="1"/>
          </p:cNvSpPr>
          <p:nvPr>
            <p:ph type="sldImg"/>
          </p:nvPr>
        </p:nvSpPr>
        <p:spPr>
          <a:ln/>
        </p:spPr>
      </p:sp>
      <p:sp>
        <p:nvSpPr>
          <p:cNvPr id="107523" name="Rectangle 3">
            <a:extLst>
              <a:ext uri="{FF2B5EF4-FFF2-40B4-BE49-F238E27FC236}">
                <a16:creationId xmlns:a16="http://schemas.microsoft.com/office/drawing/2014/main" id="{20AA9E5B-9FD0-DAA1-D36F-646516E2581D}"/>
              </a:ext>
            </a:extLst>
          </p:cNvPr>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0AB5AAD-2085-33C9-FFC5-B52D7104B1AF}"/>
              </a:ext>
            </a:extLst>
          </p:cNvPr>
          <p:cNvSpPr>
            <a:spLocks noGrp="1" noChangeArrowheads="1"/>
          </p:cNvSpPr>
          <p:nvPr>
            <p:ph type="sldNum" sz="quarter" idx="5"/>
          </p:nvPr>
        </p:nvSpPr>
        <p:spPr>
          <a:ln/>
        </p:spPr>
        <p:txBody>
          <a:bodyPr/>
          <a:lstStyle/>
          <a:p>
            <a:fld id="{D2CE79FB-38DE-4FB2-A4BE-3CF5175B409C}" type="slidenum">
              <a:rPr lang="en-US" altLang="en-US"/>
              <a:pPr/>
              <a:t>2</a:t>
            </a:fld>
            <a:endParaRPr lang="en-US" altLang="en-US"/>
          </a:p>
        </p:txBody>
      </p:sp>
      <p:sp>
        <p:nvSpPr>
          <p:cNvPr id="112642" name="Rectangle 2">
            <a:extLst>
              <a:ext uri="{FF2B5EF4-FFF2-40B4-BE49-F238E27FC236}">
                <a16:creationId xmlns:a16="http://schemas.microsoft.com/office/drawing/2014/main" id="{F739379A-8B7A-F966-A28A-6E94DFB3EB00}"/>
              </a:ext>
            </a:extLst>
          </p:cNvPr>
          <p:cNvSpPr>
            <a:spLocks noRot="1" noChangeArrowheads="1" noTextEdit="1"/>
          </p:cNvSpPr>
          <p:nvPr>
            <p:ph type="sldImg"/>
          </p:nvPr>
        </p:nvSpPr>
        <p:spPr>
          <a:ln/>
        </p:spPr>
      </p:sp>
      <p:sp>
        <p:nvSpPr>
          <p:cNvPr id="112643" name="Rectangle 3">
            <a:extLst>
              <a:ext uri="{FF2B5EF4-FFF2-40B4-BE49-F238E27FC236}">
                <a16:creationId xmlns:a16="http://schemas.microsoft.com/office/drawing/2014/main" id="{90B326A6-71B0-AD0D-D08E-A6D9570CED6C}"/>
              </a:ext>
            </a:extLst>
          </p:cNvPr>
          <p:cNvSpPr>
            <a:spLocks noGrp="1" noChangeArrowheads="1"/>
          </p:cNvSpPr>
          <p:nvPr>
            <p:ph type="body" idx="1"/>
          </p:nvPr>
        </p:nvSpPr>
        <p:spPr/>
        <p:txBody>
          <a:bodyPr/>
          <a:lstStyle/>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D904-5252-4430-88BF-0802E50A27F4}" type="slidenum">
              <a:rPr lang="en-US" altLang="en-US" smtClean="0"/>
              <a:pPr/>
              <a:t>15</a:t>
            </a:fld>
            <a:endParaRPr lang="en-US" altLang="en-US"/>
          </a:p>
        </p:txBody>
      </p:sp>
    </p:spTree>
    <p:extLst>
      <p:ext uri="{BB962C8B-B14F-4D97-AF65-F5344CB8AC3E}">
        <p14:creationId xmlns:p14="http://schemas.microsoft.com/office/powerpoint/2010/main" val="2051096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5009D2A-81F6-D563-2F5B-CB270DE3EDA3}"/>
              </a:ext>
            </a:extLst>
          </p:cNvPr>
          <p:cNvSpPr>
            <a:spLocks noGrp="1" noChangeArrowheads="1"/>
          </p:cNvSpPr>
          <p:nvPr>
            <p:ph type="ctrTitle"/>
          </p:nvPr>
        </p:nvSpPr>
        <p:spPr>
          <a:xfrm>
            <a:off x="381000" y="533400"/>
            <a:ext cx="44196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defRPr/>
            </a:lvl1pPr>
          </a:lstStyle>
          <a:p>
            <a:pPr lvl="0"/>
            <a:r>
              <a:rPr lang="en-US" altLang="en-US" noProof="0"/>
              <a:t>Click to edit Master title style</a:t>
            </a:r>
          </a:p>
        </p:txBody>
      </p:sp>
      <p:sp>
        <p:nvSpPr>
          <p:cNvPr id="3075" name="Rectangle 3">
            <a:extLst>
              <a:ext uri="{FF2B5EF4-FFF2-40B4-BE49-F238E27FC236}">
                <a16:creationId xmlns:a16="http://schemas.microsoft.com/office/drawing/2014/main" id="{3CA61CC3-0BFE-5481-6FA8-FFB9645DC178}"/>
              </a:ext>
            </a:extLst>
          </p:cNvPr>
          <p:cNvSpPr>
            <a:spLocks noGrp="1" noChangeArrowheads="1"/>
          </p:cNvSpPr>
          <p:nvPr>
            <p:ph type="subTitle" idx="1"/>
          </p:nvPr>
        </p:nvSpPr>
        <p:spPr>
          <a:xfrm>
            <a:off x="381000" y="1600200"/>
            <a:ext cx="44196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buFontTx/>
              <a:buNone/>
              <a:defRPr sz="2800"/>
            </a:lvl1pPr>
          </a:lstStyle>
          <a:p>
            <a:pPr lvl="0"/>
            <a:r>
              <a:rPr lang="en-US"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D091-7CEA-0BF7-CD45-8BD01EA16F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BDCCE-9284-3AF3-AB1F-DB8C47C06A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95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6E1726-EC1B-7DA6-3922-5DD68FD4CA26}"/>
              </a:ext>
            </a:extLst>
          </p:cNvPr>
          <p:cNvSpPr>
            <a:spLocks noGrp="1"/>
          </p:cNvSpPr>
          <p:nvPr>
            <p:ph type="title" orient="vert"/>
          </p:nvPr>
        </p:nvSpPr>
        <p:spPr>
          <a:xfrm>
            <a:off x="6262688" y="304800"/>
            <a:ext cx="1985962" cy="5089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E80C39-D2DA-63C3-DC49-5010D12F1661}"/>
              </a:ext>
            </a:extLst>
          </p:cNvPr>
          <p:cNvSpPr>
            <a:spLocks noGrp="1"/>
          </p:cNvSpPr>
          <p:nvPr>
            <p:ph type="body" orient="vert" idx="1"/>
          </p:nvPr>
        </p:nvSpPr>
        <p:spPr>
          <a:xfrm>
            <a:off x="304800" y="304800"/>
            <a:ext cx="5805488" cy="5089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21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CF0E-FDDB-BA09-67D7-006B13BDB8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B7384-9138-036B-B281-6BE99CD36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63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F7AE-1399-7342-2C4D-A5B57E4FB66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6B459-E1D5-2BA1-F450-EEF51FD2A4F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6961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C77A-B73C-B809-2E88-1C07ADE42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AA1F8-49CC-63D0-1439-DA9703509C3D}"/>
              </a:ext>
            </a:extLst>
          </p:cNvPr>
          <p:cNvSpPr>
            <a:spLocks noGrp="1"/>
          </p:cNvSpPr>
          <p:nvPr>
            <p:ph sz="half" idx="1"/>
          </p:nvPr>
        </p:nvSpPr>
        <p:spPr>
          <a:xfrm>
            <a:off x="933450" y="1524000"/>
            <a:ext cx="3581400" cy="387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B144A-5D55-B5BA-A872-3D527A09A5C7}"/>
              </a:ext>
            </a:extLst>
          </p:cNvPr>
          <p:cNvSpPr>
            <a:spLocks noGrp="1"/>
          </p:cNvSpPr>
          <p:nvPr>
            <p:ph sz="half" idx="2"/>
          </p:nvPr>
        </p:nvSpPr>
        <p:spPr>
          <a:xfrm>
            <a:off x="4667250" y="1524000"/>
            <a:ext cx="3581400" cy="387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6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43ED-C537-5F8D-CD37-CD4FD8063F0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BAB9F-ED51-4AE9-0147-55FD8AB9674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DD7AF-6582-D9B9-2029-330A63B6F62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B4FF7-C5EF-AA91-2694-D9C3DB44463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1E343-23CF-32D6-ECAC-E5419EDA51D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80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74DD-ACCB-1D8A-65D7-1936E31C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75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1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1CBE-2C13-8486-B1A6-937FABDF16D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141B89-A81D-C451-9714-1490344C23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25EB4-E469-1424-A9A2-DB5F22D369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264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4BAB-9D62-65EA-E04C-6170BEB97C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40ACC9-269A-E93A-6DF8-7A19FCDAC2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48EFC04-E636-C66E-D1D6-17A5947330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07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0BDE99-CA0F-2EA2-2253-F8805B6919BB}"/>
              </a:ext>
            </a:extLst>
          </p:cNvPr>
          <p:cNvSpPr>
            <a:spLocks noGrp="1" noChangeArrowheads="1"/>
          </p:cNvSpPr>
          <p:nvPr>
            <p:ph type="title"/>
          </p:nvPr>
        </p:nvSpPr>
        <p:spPr bwMode="auto">
          <a:xfrm>
            <a:off x="304800" y="3048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C01F09A-9600-8D74-FD09-2C6B06D2B809}"/>
              </a:ext>
            </a:extLst>
          </p:cNvPr>
          <p:cNvSpPr>
            <a:spLocks noGrp="1" noChangeArrowheads="1"/>
          </p:cNvSpPr>
          <p:nvPr>
            <p:ph type="body" idx="1"/>
          </p:nvPr>
        </p:nvSpPr>
        <p:spPr bwMode="auto">
          <a:xfrm>
            <a:off x="933450" y="1524000"/>
            <a:ext cx="7315200"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Microsoft Sans Serif" panose="020B0604020202020204" pitchFamily="34" charset="0"/>
        </a:defRPr>
      </a:lvl2pPr>
      <a:lvl3pPr algn="l" rtl="0" eaLnBrk="1" fontAlgn="base" hangingPunct="1">
        <a:spcBef>
          <a:spcPct val="0"/>
        </a:spcBef>
        <a:spcAft>
          <a:spcPct val="0"/>
        </a:spcAft>
        <a:defRPr sz="4400">
          <a:solidFill>
            <a:schemeClr val="bg1"/>
          </a:solidFill>
          <a:latin typeface="Microsoft Sans Serif" panose="020B0604020202020204" pitchFamily="34" charset="0"/>
        </a:defRPr>
      </a:lvl3pPr>
      <a:lvl4pPr algn="l" rtl="0" eaLnBrk="1" fontAlgn="base" hangingPunct="1">
        <a:spcBef>
          <a:spcPct val="0"/>
        </a:spcBef>
        <a:spcAft>
          <a:spcPct val="0"/>
        </a:spcAft>
        <a:defRPr sz="4400">
          <a:solidFill>
            <a:schemeClr val="bg1"/>
          </a:solidFill>
          <a:latin typeface="Microsoft Sans Serif" panose="020B0604020202020204" pitchFamily="34" charset="0"/>
        </a:defRPr>
      </a:lvl4pPr>
      <a:lvl5pPr algn="l"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bg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4C3186D4-6971-7CF2-29F9-9593C6C7CF60}"/>
              </a:ext>
            </a:extLst>
          </p:cNvPr>
          <p:cNvSpPr>
            <a:spLocks noGrp="1" noChangeArrowheads="1"/>
          </p:cNvSpPr>
          <p:nvPr>
            <p:ph type="ctrTitle"/>
          </p:nvPr>
        </p:nvSpPr>
        <p:spPr>
          <a:xfrm>
            <a:off x="0" y="457200"/>
            <a:ext cx="9040586" cy="704850"/>
          </a:xfrm>
        </p:spPr>
        <p:txBody>
          <a:bodyPr/>
          <a:lstStyle/>
          <a:p>
            <a:pPr algn="ctr"/>
            <a:r>
              <a:rPr lang="en-US" altLang="en-US" sz="3400" dirty="0"/>
              <a:t>Current and Future Modalities for the Diagnosis and Management of Retinal Disease</a:t>
            </a:r>
            <a:endParaRPr lang="ru-RU" altLang="en-US" sz="3400" dirty="0"/>
          </a:p>
        </p:txBody>
      </p:sp>
      <p:sp>
        <p:nvSpPr>
          <p:cNvPr id="2053" name="Rectangle 5">
            <a:extLst>
              <a:ext uri="{FF2B5EF4-FFF2-40B4-BE49-F238E27FC236}">
                <a16:creationId xmlns:a16="http://schemas.microsoft.com/office/drawing/2014/main" id="{32E2E9DC-9B59-AFF0-091C-0FACBB2E2530}"/>
              </a:ext>
            </a:extLst>
          </p:cNvPr>
          <p:cNvSpPr>
            <a:spLocks noGrp="1" noChangeArrowheads="1"/>
          </p:cNvSpPr>
          <p:nvPr>
            <p:ph type="subTitle" idx="1"/>
          </p:nvPr>
        </p:nvSpPr>
        <p:spPr>
          <a:xfrm>
            <a:off x="152400" y="5410200"/>
            <a:ext cx="3635830" cy="685800"/>
          </a:xfrm>
        </p:spPr>
        <p:txBody>
          <a:bodyPr/>
          <a:lstStyle/>
          <a:p>
            <a:r>
              <a:rPr lang="en-US" altLang="en-US" sz="2000" dirty="0"/>
              <a:t>Oren Plous, MD FACS</a:t>
            </a:r>
          </a:p>
          <a:p>
            <a:r>
              <a:rPr lang="en-US" altLang="en-US" sz="2000" dirty="0"/>
              <a:t>Gulf Coast Retina Center</a:t>
            </a:r>
          </a:p>
          <a:p>
            <a:endParaRPr lang="ru-RU"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C869-0318-8284-9D4F-531C0F3165A9}"/>
              </a:ext>
            </a:extLst>
          </p:cNvPr>
          <p:cNvSpPr>
            <a:spLocks noGrp="1"/>
          </p:cNvSpPr>
          <p:nvPr>
            <p:ph type="title"/>
          </p:nvPr>
        </p:nvSpPr>
        <p:spPr>
          <a:xfrm>
            <a:off x="762000" y="228600"/>
            <a:ext cx="8229600" cy="715963"/>
          </a:xfrm>
        </p:spPr>
        <p:txBody>
          <a:bodyPr/>
          <a:lstStyle/>
          <a:p>
            <a:pPr algn="ctr"/>
            <a:r>
              <a:rPr lang="en-US" dirty="0"/>
              <a:t>Ultrawide Field Imaging (UWF)</a:t>
            </a:r>
          </a:p>
        </p:txBody>
      </p:sp>
      <p:sp>
        <p:nvSpPr>
          <p:cNvPr id="3" name="Content Placeholder 2">
            <a:extLst>
              <a:ext uri="{FF2B5EF4-FFF2-40B4-BE49-F238E27FC236}">
                <a16:creationId xmlns:a16="http://schemas.microsoft.com/office/drawing/2014/main" id="{CFB64F6D-6AAC-C578-2F53-5AAF442362C5}"/>
              </a:ext>
            </a:extLst>
          </p:cNvPr>
          <p:cNvSpPr>
            <a:spLocks noGrp="1"/>
          </p:cNvSpPr>
          <p:nvPr>
            <p:ph idx="1"/>
          </p:nvPr>
        </p:nvSpPr>
        <p:spPr>
          <a:xfrm>
            <a:off x="457200" y="1143000"/>
            <a:ext cx="7715250" cy="3870325"/>
          </a:xfrm>
        </p:spPr>
        <p:txBody>
          <a:bodyPr/>
          <a:lstStyle/>
          <a:p>
            <a:r>
              <a:rPr lang="en-US" sz="2200" dirty="0"/>
              <a:t>Ultrawide field imaging became popular 10-15 years ago. Many optometrists were early adopters.</a:t>
            </a:r>
          </a:p>
          <a:p>
            <a:r>
              <a:rPr lang="en-US" sz="2200" dirty="0"/>
              <a:t>When retina specialists realized we could get not just wide field color photos but also FA and ICG angiography, we finally got it thru our thick heads what a great and valuable tool UWF is.</a:t>
            </a:r>
          </a:p>
          <a:p>
            <a:r>
              <a:rPr lang="en-US" sz="2200" dirty="0"/>
              <a:t>An experienced photographer can get </a:t>
            </a:r>
            <a:r>
              <a:rPr lang="en-US" sz="2200" dirty="0" err="1"/>
              <a:t>waaay</a:t>
            </a:r>
            <a:r>
              <a:rPr lang="en-US" sz="2200" dirty="0"/>
              <a:t> out in the periphery and pick up subtle retinal pathology that is easily missed, especially in advanced phakic patients or other patients in which the media is difficult to see thru</a:t>
            </a:r>
          </a:p>
          <a:p>
            <a:r>
              <a:rPr lang="en-US" sz="2200" dirty="0"/>
              <a:t>Patients (and family) also greatly appreciate actually seeing their pathology instead us trying to explain </a:t>
            </a:r>
          </a:p>
          <a:p>
            <a:pPr marL="0" indent="0">
              <a:buNone/>
            </a:pPr>
            <a:r>
              <a:rPr lang="en-US" sz="2200" dirty="0"/>
              <a:t>     what is going on (a picture tells a thousand words).</a:t>
            </a:r>
          </a:p>
          <a:p>
            <a:r>
              <a:rPr lang="en-US" sz="2200" dirty="0"/>
              <a:t>I have an </a:t>
            </a:r>
            <a:r>
              <a:rPr lang="en-US" sz="2200" dirty="0" err="1"/>
              <a:t>Optos</a:t>
            </a:r>
            <a:r>
              <a:rPr lang="en-US" sz="2200" dirty="0"/>
              <a:t> in every office that I see patients. </a:t>
            </a: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2582708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7458-BB34-9EDF-8061-426E9EDC08E9}"/>
              </a:ext>
            </a:extLst>
          </p:cNvPr>
          <p:cNvSpPr>
            <a:spLocks noGrp="1"/>
          </p:cNvSpPr>
          <p:nvPr>
            <p:ph type="title"/>
          </p:nvPr>
        </p:nvSpPr>
        <p:spPr>
          <a:xfrm>
            <a:off x="304800" y="304800"/>
            <a:ext cx="8610600" cy="715963"/>
          </a:xfrm>
        </p:spPr>
        <p:txBody>
          <a:bodyPr/>
          <a:lstStyle/>
          <a:p>
            <a:pPr algn="ctr"/>
            <a:r>
              <a:rPr lang="en-US" sz="3600" dirty="0"/>
              <a:t>Fluorescein Angiography (FA) and </a:t>
            </a:r>
            <a:r>
              <a:rPr lang="en-US" sz="3600" dirty="0" err="1"/>
              <a:t>Indocyanin</a:t>
            </a:r>
            <a:r>
              <a:rPr lang="en-US" sz="3600" dirty="0"/>
              <a:t> Green Angiography (ICGA)</a:t>
            </a:r>
          </a:p>
        </p:txBody>
      </p:sp>
      <p:sp>
        <p:nvSpPr>
          <p:cNvPr id="3" name="Content Placeholder 2">
            <a:extLst>
              <a:ext uri="{FF2B5EF4-FFF2-40B4-BE49-F238E27FC236}">
                <a16:creationId xmlns:a16="http://schemas.microsoft.com/office/drawing/2014/main" id="{4D7B5781-AC32-FD9D-080E-6D7E1F430B85}"/>
              </a:ext>
            </a:extLst>
          </p:cNvPr>
          <p:cNvSpPr>
            <a:spLocks noGrp="1"/>
          </p:cNvSpPr>
          <p:nvPr>
            <p:ph idx="1"/>
          </p:nvPr>
        </p:nvSpPr>
        <p:spPr>
          <a:xfrm>
            <a:off x="228600" y="1524000"/>
            <a:ext cx="8534400" cy="3870325"/>
          </a:xfrm>
        </p:spPr>
        <p:txBody>
          <a:bodyPr/>
          <a:lstStyle/>
          <a:p>
            <a:r>
              <a:rPr lang="en-US" sz="2400" dirty="0"/>
              <a:t>Both are used for retinal vascular imaging. Can be injected (via different syringes) near simultaneously.</a:t>
            </a:r>
          </a:p>
          <a:p>
            <a:r>
              <a:rPr lang="en-US" sz="2400" dirty="0"/>
              <a:t>Fluorescein is a smaller molecule and therefore easily escapes the “leaky” choriocapillaris where ICG is a larger molecule and will stay within intact choriocapillaris vessels.</a:t>
            </a:r>
          </a:p>
          <a:p>
            <a:r>
              <a:rPr lang="en-US" sz="2400" dirty="0"/>
              <a:t>Imaging is captured by exciting each molecule at one wavelength (FA @ 490nm, ICG @ 780nm) and capturing the resulting excitation at another wavelength (FA @ 520nm, ICG @ 805nm) via filters in the imaging system.</a:t>
            </a:r>
          </a:p>
        </p:txBody>
      </p:sp>
    </p:spTree>
    <p:extLst>
      <p:ext uri="{BB962C8B-B14F-4D97-AF65-F5344CB8AC3E}">
        <p14:creationId xmlns:p14="http://schemas.microsoft.com/office/powerpoint/2010/main" val="191260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B0530-43F3-E349-C3B6-C3BF3C0592AD}"/>
              </a:ext>
            </a:extLst>
          </p:cNvPr>
          <p:cNvSpPr>
            <a:spLocks noGrp="1"/>
          </p:cNvSpPr>
          <p:nvPr>
            <p:ph type="title"/>
          </p:nvPr>
        </p:nvSpPr>
        <p:spPr/>
        <p:txBody>
          <a:bodyPr/>
          <a:lstStyle/>
          <a:p>
            <a:pPr algn="ctr"/>
            <a:r>
              <a:rPr lang="en-US" dirty="0"/>
              <a:t>FA vs. ICG</a:t>
            </a:r>
          </a:p>
        </p:txBody>
      </p:sp>
      <p:sp>
        <p:nvSpPr>
          <p:cNvPr id="3" name="Content Placeholder 2">
            <a:extLst>
              <a:ext uri="{FF2B5EF4-FFF2-40B4-BE49-F238E27FC236}">
                <a16:creationId xmlns:a16="http://schemas.microsoft.com/office/drawing/2014/main" id="{E7C59DB6-1F98-FF1A-0D0F-1E16D79CC6E7}"/>
              </a:ext>
            </a:extLst>
          </p:cNvPr>
          <p:cNvSpPr>
            <a:spLocks noGrp="1"/>
          </p:cNvSpPr>
          <p:nvPr>
            <p:ph idx="1"/>
          </p:nvPr>
        </p:nvSpPr>
        <p:spPr>
          <a:xfrm>
            <a:off x="381000" y="1219200"/>
            <a:ext cx="7867650" cy="3870325"/>
          </a:xfrm>
        </p:spPr>
        <p:txBody>
          <a:bodyPr/>
          <a:lstStyle/>
          <a:p>
            <a:r>
              <a:rPr lang="en-US" sz="2800" dirty="0"/>
              <a:t>I use both in clinical practice, though ICG studies are not as necessary and therefore not as common.</a:t>
            </a:r>
          </a:p>
          <a:p>
            <a:r>
              <a:rPr lang="en-US" sz="2800" dirty="0"/>
              <a:t>Summary: ICG allows for visualization of choroidal vessels as well as retinal vessels whereas FA only allows for retinal vessel imaging.</a:t>
            </a:r>
          </a:p>
        </p:txBody>
      </p:sp>
      <p:pic>
        <p:nvPicPr>
          <p:cNvPr id="160770" name="Picture 2" descr="Fluorescein and indocyanine green angiography of the right eye. Retinal...  | Download Scientific Diagram">
            <a:extLst>
              <a:ext uri="{FF2B5EF4-FFF2-40B4-BE49-F238E27FC236}">
                <a16:creationId xmlns:a16="http://schemas.microsoft.com/office/drawing/2014/main" id="{7BE17035-B5C2-64FB-9027-27F5E85EF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4419600"/>
            <a:ext cx="4495800" cy="228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0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84C2-F380-8C72-B74E-3F3E7DFB1D26}"/>
              </a:ext>
            </a:extLst>
          </p:cNvPr>
          <p:cNvSpPr>
            <a:spLocks noGrp="1"/>
          </p:cNvSpPr>
          <p:nvPr>
            <p:ph type="title"/>
          </p:nvPr>
        </p:nvSpPr>
        <p:spPr>
          <a:xfrm>
            <a:off x="685800" y="304800"/>
            <a:ext cx="7315200" cy="715963"/>
          </a:xfrm>
        </p:spPr>
        <p:txBody>
          <a:bodyPr/>
          <a:lstStyle/>
          <a:p>
            <a:pPr algn="ctr"/>
            <a:r>
              <a:rPr lang="en-US" dirty="0"/>
              <a:t>Electroretinography (ERG)</a:t>
            </a:r>
          </a:p>
        </p:txBody>
      </p:sp>
      <p:sp>
        <p:nvSpPr>
          <p:cNvPr id="3" name="Content Placeholder 2">
            <a:extLst>
              <a:ext uri="{FF2B5EF4-FFF2-40B4-BE49-F238E27FC236}">
                <a16:creationId xmlns:a16="http://schemas.microsoft.com/office/drawing/2014/main" id="{76E0B142-D199-AFD0-12C4-6171A41F538B}"/>
              </a:ext>
            </a:extLst>
          </p:cNvPr>
          <p:cNvSpPr>
            <a:spLocks noGrp="1"/>
          </p:cNvSpPr>
          <p:nvPr>
            <p:ph idx="1"/>
          </p:nvPr>
        </p:nvSpPr>
        <p:spPr>
          <a:xfrm>
            <a:off x="381000" y="1047977"/>
            <a:ext cx="7791450" cy="3870325"/>
          </a:xfrm>
        </p:spPr>
        <p:txBody>
          <a:bodyPr/>
          <a:lstStyle/>
          <a:p>
            <a:r>
              <a:rPr lang="en-US" sz="2400" dirty="0"/>
              <a:t>The gold standard for diagnosing Cone, Cone-Rod, Rod-Cone, and Rod Dystrophies.</a:t>
            </a:r>
          </a:p>
          <a:p>
            <a:r>
              <a:rPr lang="en-US" sz="2400" dirty="0"/>
              <a:t>There are 3 main types of ERGs: full-field flash ERG (</a:t>
            </a:r>
            <a:r>
              <a:rPr lang="en-US" sz="2400" dirty="0" err="1"/>
              <a:t>ffERG</a:t>
            </a:r>
            <a:r>
              <a:rPr lang="en-US" sz="2400" dirty="0"/>
              <a:t>), pattern ERG (PERG), and multifocal ERG (</a:t>
            </a:r>
            <a:r>
              <a:rPr lang="en-US" sz="2400" dirty="0" err="1"/>
              <a:t>mfERG</a:t>
            </a:r>
            <a:r>
              <a:rPr lang="en-US" sz="2400" dirty="0"/>
              <a:t>). Each has different applications and benefits:</a:t>
            </a:r>
          </a:p>
          <a:p>
            <a:pPr marL="0" indent="0">
              <a:buNone/>
            </a:pPr>
            <a:r>
              <a:rPr lang="en-US" sz="1400" dirty="0"/>
              <a:t>- In full-field ERG (</a:t>
            </a:r>
            <a:r>
              <a:rPr lang="en-US" sz="1400" dirty="0" err="1"/>
              <a:t>ffERG</a:t>
            </a:r>
            <a:r>
              <a:rPr lang="en-US" sz="1400" dirty="0"/>
              <a:t>), electrodes record the summed electrical response of the retinal cells. The summed electrical response is a blend of the results from a range of different cells and regions in the retina, meaning that full-field ERG (</a:t>
            </a:r>
            <a:r>
              <a:rPr lang="en-US" sz="1400" dirty="0" err="1"/>
              <a:t>ffERG</a:t>
            </a:r>
            <a:r>
              <a:rPr lang="en-US" sz="1400" dirty="0"/>
              <a:t>) shows the status of the retina as a whole.		</a:t>
            </a:r>
          </a:p>
          <a:p>
            <a:pPr marL="0" indent="0">
              <a:buNone/>
            </a:pPr>
            <a:r>
              <a:rPr lang="en-US" sz="1400" dirty="0"/>
              <a:t>- In Pattern ERG (PERG), the light stimulus is an alternating     checkerboard pattern which    evokes electrical responses from the ganglion cells composing the inner retina. PERG is commonly used as a test for disorders affecting ganglion cells, as well as many neurodegenerative disorders.</a:t>
            </a:r>
          </a:p>
          <a:p>
            <a:pPr marL="0" indent="0">
              <a:buNone/>
            </a:pPr>
            <a:r>
              <a:rPr lang="en-US" sz="1400" dirty="0"/>
              <a:t>- Multifocal ERG (</a:t>
            </a:r>
            <a:r>
              <a:rPr lang="en-US" sz="1400" dirty="0" err="1"/>
              <a:t>mfERG</a:t>
            </a:r>
            <a:r>
              <a:rPr lang="en-US" sz="1400" dirty="0"/>
              <a:t>) is performed with a similar protocol to the PERG, but the light </a:t>
            </a:r>
          </a:p>
          <a:p>
            <a:pPr marL="0" indent="0">
              <a:buNone/>
            </a:pPr>
            <a:r>
              <a:rPr lang="en-US" sz="1400" dirty="0"/>
              <a:t>stimulus displays an array of hexagons that flicker between white and black in a </a:t>
            </a:r>
          </a:p>
          <a:p>
            <a:pPr marL="0" indent="0">
              <a:buNone/>
            </a:pPr>
            <a:r>
              <a:rPr lang="en-US" sz="1400" dirty="0"/>
              <a:t>pseudo-random sequence. The </a:t>
            </a:r>
            <a:r>
              <a:rPr lang="en-US" sz="1400" dirty="0" err="1"/>
              <a:t>mfERG</a:t>
            </a:r>
            <a:r>
              <a:rPr lang="en-US" sz="1400" dirty="0"/>
              <a:t> is best for measuring dysfunction of the central </a:t>
            </a:r>
          </a:p>
          <a:p>
            <a:pPr marL="0" indent="0">
              <a:buNone/>
            </a:pPr>
            <a:r>
              <a:rPr lang="en-US" sz="1400" dirty="0"/>
              <a:t>retina area and is not sensitive to abnormalities in the ganglion axon.</a:t>
            </a:r>
          </a:p>
        </p:txBody>
      </p:sp>
    </p:spTree>
    <p:extLst>
      <p:ext uri="{BB962C8B-B14F-4D97-AF65-F5344CB8AC3E}">
        <p14:creationId xmlns:p14="http://schemas.microsoft.com/office/powerpoint/2010/main" val="151802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CB62-8938-A633-E035-C8E32E1F6216}"/>
              </a:ext>
            </a:extLst>
          </p:cNvPr>
          <p:cNvSpPr>
            <a:spLocks noGrp="1"/>
          </p:cNvSpPr>
          <p:nvPr>
            <p:ph type="title"/>
          </p:nvPr>
        </p:nvSpPr>
        <p:spPr>
          <a:xfrm>
            <a:off x="914400" y="0"/>
            <a:ext cx="7315200" cy="715963"/>
          </a:xfrm>
        </p:spPr>
        <p:txBody>
          <a:bodyPr/>
          <a:lstStyle/>
          <a:p>
            <a:pPr algn="ctr"/>
            <a:r>
              <a:rPr lang="en-US" dirty="0"/>
              <a:t>Electrooculogram</a:t>
            </a:r>
          </a:p>
        </p:txBody>
      </p:sp>
      <p:sp>
        <p:nvSpPr>
          <p:cNvPr id="3" name="Content Placeholder 2">
            <a:extLst>
              <a:ext uri="{FF2B5EF4-FFF2-40B4-BE49-F238E27FC236}">
                <a16:creationId xmlns:a16="http://schemas.microsoft.com/office/drawing/2014/main" id="{E3FCB743-8DED-59BC-A466-03750A9B20B6}"/>
              </a:ext>
            </a:extLst>
          </p:cNvPr>
          <p:cNvSpPr>
            <a:spLocks noGrp="1"/>
          </p:cNvSpPr>
          <p:nvPr>
            <p:ph idx="1"/>
          </p:nvPr>
        </p:nvSpPr>
        <p:spPr/>
        <p:txBody>
          <a:bodyPr/>
          <a:lstStyle/>
          <a:p>
            <a:r>
              <a:rPr lang="en-US" sz="2400" dirty="0"/>
              <a:t>The electrooculogram (EOG) is an electrophysiologic test that measures the existing resting electrical potential between the cornea and Bruch's membrane. </a:t>
            </a:r>
          </a:p>
          <a:p>
            <a:r>
              <a:rPr lang="en-US" sz="2400" dirty="0"/>
              <a:t>Think of one disease: Best’s Disease</a:t>
            </a:r>
          </a:p>
        </p:txBody>
      </p:sp>
      <p:pic>
        <p:nvPicPr>
          <p:cNvPr id="5" name="Picture 4">
            <a:extLst>
              <a:ext uri="{FF2B5EF4-FFF2-40B4-BE49-F238E27FC236}">
                <a16:creationId xmlns:a16="http://schemas.microsoft.com/office/drawing/2014/main" id="{3E06071C-AF75-2178-CF09-299853CC0EF3}"/>
              </a:ext>
            </a:extLst>
          </p:cNvPr>
          <p:cNvPicPr>
            <a:picLocks noChangeAspect="1"/>
          </p:cNvPicPr>
          <p:nvPr/>
        </p:nvPicPr>
        <p:blipFill>
          <a:blip r:embed="rId2"/>
          <a:stretch>
            <a:fillRect/>
          </a:stretch>
        </p:blipFill>
        <p:spPr>
          <a:xfrm>
            <a:off x="1854654" y="3810000"/>
            <a:ext cx="1905000" cy="1450041"/>
          </a:xfrm>
          <a:prstGeom prst="rect">
            <a:avLst/>
          </a:prstGeom>
        </p:spPr>
      </p:pic>
      <p:pic>
        <p:nvPicPr>
          <p:cNvPr id="6" name="Picture 5">
            <a:extLst>
              <a:ext uri="{FF2B5EF4-FFF2-40B4-BE49-F238E27FC236}">
                <a16:creationId xmlns:a16="http://schemas.microsoft.com/office/drawing/2014/main" id="{E07629C5-97A6-F78E-E0E8-AD54DC393AD4}"/>
              </a:ext>
            </a:extLst>
          </p:cNvPr>
          <p:cNvPicPr>
            <a:picLocks noChangeAspect="1"/>
          </p:cNvPicPr>
          <p:nvPr/>
        </p:nvPicPr>
        <p:blipFill>
          <a:blip r:embed="rId3"/>
          <a:stretch>
            <a:fillRect/>
          </a:stretch>
        </p:blipFill>
        <p:spPr>
          <a:xfrm>
            <a:off x="4648200" y="3810000"/>
            <a:ext cx="1789598" cy="1450041"/>
          </a:xfrm>
          <a:prstGeom prst="rect">
            <a:avLst/>
          </a:prstGeom>
        </p:spPr>
      </p:pic>
    </p:spTree>
    <p:extLst>
      <p:ext uri="{BB962C8B-B14F-4D97-AF65-F5344CB8AC3E}">
        <p14:creationId xmlns:p14="http://schemas.microsoft.com/office/powerpoint/2010/main" val="109980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F75A-F043-C117-5EDC-89B92F5EFFB0}"/>
              </a:ext>
            </a:extLst>
          </p:cNvPr>
          <p:cNvSpPr>
            <a:spLocks noGrp="1"/>
          </p:cNvSpPr>
          <p:nvPr>
            <p:ph type="title"/>
          </p:nvPr>
        </p:nvSpPr>
        <p:spPr>
          <a:xfrm>
            <a:off x="304800" y="304800"/>
            <a:ext cx="8686800" cy="715963"/>
          </a:xfrm>
        </p:spPr>
        <p:txBody>
          <a:bodyPr/>
          <a:lstStyle/>
          <a:p>
            <a:pPr algn="ctr"/>
            <a:r>
              <a:rPr lang="en-US" sz="4000" dirty="0"/>
              <a:t>Optical Coherence Tomography (OCT)</a:t>
            </a:r>
          </a:p>
        </p:txBody>
      </p:sp>
      <p:sp>
        <p:nvSpPr>
          <p:cNvPr id="3" name="Content Placeholder 2">
            <a:extLst>
              <a:ext uri="{FF2B5EF4-FFF2-40B4-BE49-F238E27FC236}">
                <a16:creationId xmlns:a16="http://schemas.microsoft.com/office/drawing/2014/main" id="{29E4F8CD-0833-8040-12D7-DBAE05CAA70D}"/>
              </a:ext>
            </a:extLst>
          </p:cNvPr>
          <p:cNvSpPr>
            <a:spLocks noGrp="1"/>
          </p:cNvSpPr>
          <p:nvPr>
            <p:ph idx="1"/>
          </p:nvPr>
        </p:nvSpPr>
        <p:spPr>
          <a:xfrm>
            <a:off x="228600" y="1524000"/>
            <a:ext cx="7543800" cy="3870325"/>
          </a:xfrm>
        </p:spPr>
        <p:txBody>
          <a:bodyPr/>
          <a:lstStyle/>
          <a:p>
            <a:r>
              <a:rPr lang="en-US" sz="1600" dirty="0"/>
              <a:t>Optical Coherence Tomography (OCT) is a non-invasive diagnostic technique that renders an in vivo cross-sectional view of the retina. OCT utilizes a concept known as interferometry to create a cross-sectional map of the retina.</a:t>
            </a:r>
          </a:p>
          <a:p>
            <a:r>
              <a:rPr lang="en-US" sz="1600" dirty="0"/>
              <a:t>Application in clinical practice begun around 1991 (yes, that far back!).</a:t>
            </a:r>
          </a:p>
          <a:p>
            <a:r>
              <a:rPr lang="en-US" sz="1600" dirty="0"/>
              <a:t>Three major types – Time Domain, Spectral Domain, and Swept Source.</a:t>
            </a:r>
          </a:p>
          <a:p>
            <a:pPr lvl="1"/>
            <a:r>
              <a:rPr lang="en-US" sz="1200" dirty="0"/>
              <a:t>Time Domain:  Initial systems available commercially. Time domain systems acquire approximately 400 A-scans per second using 6 radial slices oriented 30 degrees apart. Because the slices are 30 degrees apart, care must be taken to avoid missing pathology between the slices. E.g. Zeiss Stratus.</a:t>
            </a:r>
          </a:p>
          <a:p>
            <a:pPr lvl="1"/>
            <a:r>
              <a:rPr lang="en-US" sz="1200" dirty="0"/>
              <a:t>Spectral Domain: Spectral-domain technology scans approximately 20,000-40,000 A-scans per second. This increased scan rate and number diminishes the likelihood of motion artifacts, enhances the resolution, and decreases the chance of missing lesions. Spectral-domain systems increase the signal-noise ratio by image-averaging multiple B-scans at the same location. Whereas most time domain OCTs are accurate to 10-15 microns, spectral domain machines may approach 3-micron resolution. Whereas most time domain OCTs image 6 radial slices, spectral domain systems continuously image a 6mm area. This diminishes the chance of inadvertently missing pathology. Spectral-domain systems typically operate at 800-870 nm wavelengths, although longer wavelengths of 1050-1060 nm are being developed for deeper penetration in the tissue.</a:t>
            </a:r>
          </a:p>
          <a:p>
            <a:pPr lvl="1"/>
            <a:r>
              <a:rPr lang="en-US" sz="1200" dirty="0"/>
              <a:t>Swept Source: Swept-source technology, uses a wavelength-sweeping laser and dual-balanced photodetector, allowing for faster acquisition speeds of 100,000-400,000 A-scans per second. </a:t>
            </a:r>
          </a:p>
          <a:p>
            <a:pPr marL="457200" lvl="1" indent="0">
              <a:buNone/>
            </a:pPr>
            <a:r>
              <a:rPr lang="en-US" sz="1200" dirty="0"/>
              <a:t>       This technology uses longer wavelengths of 1050-1060 nm for deeper tissue penetration and</a:t>
            </a:r>
          </a:p>
          <a:p>
            <a:pPr marL="457200" lvl="1" indent="0">
              <a:buNone/>
            </a:pPr>
            <a:r>
              <a:rPr lang="en-US" sz="1200" dirty="0"/>
              <a:t>       provides enhanced axial resolution. The enhanced axial resolution along with the faster scanning                        	speeds, which allows for greater image averaging, improves image quality and the ability to 	visualize deeper structures in more detail.</a:t>
            </a:r>
          </a:p>
          <a:p>
            <a:pPr lvl="1"/>
            <a:endParaRPr lang="en-US" sz="1200" dirty="0"/>
          </a:p>
        </p:txBody>
      </p:sp>
      <p:pic>
        <p:nvPicPr>
          <p:cNvPr id="4" name="Picture 3">
            <a:extLst>
              <a:ext uri="{FF2B5EF4-FFF2-40B4-BE49-F238E27FC236}">
                <a16:creationId xmlns:a16="http://schemas.microsoft.com/office/drawing/2014/main" id="{4EEBDA2F-AF86-D558-01FC-BDA14AE0890D}"/>
              </a:ext>
            </a:extLst>
          </p:cNvPr>
          <p:cNvPicPr>
            <a:picLocks noChangeAspect="1"/>
          </p:cNvPicPr>
          <p:nvPr/>
        </p:nvPicPr>
        <p:blipFill>
          <a:blip r:embed="rId3"/>
          <a:stretch>
            <a:fillRect/>
          </a:stretch>
        </p:blipFill>
        <p:spPr>
          <a:xfrm>
            <a:off x="7690757" y="862693"/>
            <a:ext cx="1322614" cy="1322614"/>
          </a:xfrm>
          <a:prstGeom prst="rect">
            <a:avLst/>
          </a:prstGeom>
        </p:spPr>
      </p:pic>
      <p:pic>
        <p:nvPicPr>
          <p:cNvPr id="5" name="Picture 4">
            <a:extLst>
              <a:ext uri="{FF2B5EF4-FFF2-40B4-BE49-F238E27FC236}">
                <a16:creationId xmlns:a16="http://schemas.microsoft.com/office/drawing/2014/main" id="{B60EBD40-0751-92B2-FE24-929D936D1731}"/>
              </a:ext>
            </a:extLst>
          </p:cNvPr>
          <p:cNvPicPr>
            <a:picLocks noChangeAspect="1"/>
          </p:cNvPicPr>
          <p:nvPr/>
        </p:nvPicPr>
        <p:blipFill>
          <a:blip r:embed="rId4"/>
          <a:stretch>
            <a:fillRect/>
          </a:stretch>
        </p:blipFill>
        <p:spPr>
          <a:xfrm>
            <a:off x="7628163" y="2305991"/>
            <a:ext cx="1385208" cy="1204398"/>
          </a:xfrm>
          <a:prstGeom prst="rect">
            <a:avLst/>
          </a:prstGeom>
        </p:spPr>
      </p:pic>
      <p:pic>
        <p:nvPicPr>
          <p:cNvPr id="6" name="Picture 5">
            <a:extLst>
              <a:ext uri="{FF2B5EF4-FFF2-40B4-BE49-F238E27FC236}">
                <a16:creationId xmlns:a16="http://schemas.microsoft.com/office/drawing/2014/main" id="{77455437-C139-1E73-E0EB-26CDCC2C17A2}"/>
              </a:ext>
            </a:extLst>
          </p:cNvPr>
          <p:cNvPicPr>
            <a:picLocks noChangeAspect="1"/>
          </p:cNvPicPr>
          <p:nvPr/>
        </p:nvPicPr>
        <p:blipFill>
          <a:blip r:embed="rId5"/>
          <a:stretch>
            <a:fillRect/>
          </a:stretch>
        </p:blipFill>
        <p:spPr>
          <a:xfrm>
            <a:off x="7628164" y="3622901"/>
            <a:ext cx="1447800" cy="1447800"/>
          </a:xfrm>
          <a:prstGeom prst="rect">
            <a:avLst/>
          </a:prstGeom>
        </p:spPr>
      </p:pic>
    </p:spTree>
    <p:extLst>
      <p:ext uri="{BB962C8B-B14F-4D97-AF65-F5344CB8AC3E}">
        <p14:creationId xmlns:p14="http://schemas.microsoft.com/office/powerpoint/2010/main" val="2708935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3D02-75A7-784D-A61D-6C5B073E036F}"/>
              </a:ext>
            </a:extLst>
          </p:cNvPr>
          <p:cNvSpPr>
            <a:spLocks noGrp="1"/>
          </p:cNvSpPr>
          <p:nvPr>
            <p:ph type="title"/>
          </p:nvPr>
        </p:nvSpPr>
        <p:spPr>
          <a:xfrm>
            <a:off x="685800" y="228600"/>
            <a:ext cx="7315200" cy="715963"/>
          </a:xfrm>
        </p:spPr>
        <p:txBody>
          <a:bodyPr/>
          <a:lstStyle/>
          <a:p>
            <a:pPr algn="ctr"/>
            <a:r>
              <a:rPr lang="en-US" dirty="0"/>
              <a:t>OCT Type Images</a:t>
            </a:r>
          </a:p>
        </p:txBody>
      </p:sp>
      <p:pic>
        <p:nvPicPr>
          <p:cNvPr id="4" name="Content Placeholder 3">
            <a:extLst>
              <a:ext uri="{FF2B5EF4-FFF2-40B4-BE49-F238E27FC236}">
                <a16:creationId xmlns:a16="http://schemas.microsoft.com/office/drawing/2014/main" id="{13391048-96DA-8FAC-2D25-6C91D4A173DF}"/>
              </a:ext>
            </a:extLst>
          </p:cNvPr>
          <p:cNvPicPr>
            <a:picLocks noGrp="1" noChangeAspect="1"/>
          </p:cNvPicPr>
          <p:nvPr>
            <p:ph idx="1"/>
          </p:nvPr>
        </p:nvPicPr>
        <p:blipFill>
          <a:blip r:embed="rId2"/>
          <a:stretch>
            <a:fillRect/>
          </a:stretch>
        </p:blipFill>
        <p:spPr>
          <a:xfrm>
            <a:off x="3208565" y="2887294"/>
            <a:ext cx="2590800" cy="1993702"/>
          </a:xfrm>
          <a:prstGeom prst="rect">
            <a:avLst/>
          </a:prstGeom>
        </p:spPr>
      </p:pic>
      <p:pic>
        <p:nvPicPr>
          <p:cNvPr id="5" name="Picture 4">
            <a:extLst>
              <a:ext uri="{FF2B5EF4-FFF2-40B4-BE49-F238E27FC236}">
                <a16:creationId xmlns:a16="http://schemas.microsoft.com/office/drawing/2014/main" id="{39B161A2-61E3-B72C-DDC1-4D9F78E0FDF7}"/>
              </a:ext>
            </a:extLst>
          </p:cNvPr>
          <p:cNvPicPr>
            <a:picLocks noChangeAspect="1"/>
          </p:cNvPicPr>
          <p:nvPr/>
        </p:nvPicPr>
        <p:blipFill>
          <a:blip r:embed="rId3"/>
          <a:stretch>
            <a:fillRect/>
          </a:stretch>
        </p:blipFill>
        <p:spPr>
          <a:xfrm>
            <a:off x="3208565" y="1051400"/>
            <a:ext cx="2590800" cy="1670772"/>
          </a:xfrm>
          <a:prstGeom prst="rect">
            <a:avLst/>
          </a:prstGeom>
        </p:spPr>
      </p:pic>
      <p:sp>
        <p:nvSpPr>
          <p:cNvPr id="7" name="TextBox 6">
            <a:extLst>
              <a:ext uri="{FF2B5EF4-FFF2-40B4-BE49-F238E27FC236}">
                <a16:creationId xmlns:a16="http://schemas.microsoft.com/office/drawing/2014/main" id="{E78BFDF7-46F8-86CE-2C27-706CE5ACF09A}"/>
              </a:ext>
            </a:extLst>
          </p:cNvPr>
          <p:cNvSpPr txBox="1"/>
          <p:nvPr/>
        </p:nvSpPr>
        <p:spPr>
          <a:xfrm>
            <a:off x="270742" y="1732897"/>
            <a:ext cx="2761975" cy="307777"/>
          </a:xfrm>
          <a:prstGeom prst="rect">
            <a:avLst/>
          </a:prstGeom>
          <a:noFill/>
        </p:spPr>
        <p:txBody>
          <a:bodyPr wrap="none" rtlCol="0">
            <a:spAutoFit/>
          </a:bodyPr>
          <a:lstStyle/>
          <a:p>
            <a:r>
              <a:rPr lang="en-US" sz="1400" dirty="0"/>
              <a:t>Zeiss Stratus Time Domain OCT</a:t>
            </a:r>
          </a:p>
        </p:txBody>
      </p:sp>
      <p:sp>
        <p:nvSpPr>
          <p:cNvPr id="11" name="TextBox 10">
            <a:extLst>
              <a:ext uri="{FF2B5EF4-FFF2-40B4-BE49-F238E27FC236}">
                <a16:creationId xmlns:a16="http://schemas.microsoft.com/office/drawing/2014/main" id="{709C5F5E-7271-2A87-F2CA-B5AAD1631EAB}"/>
              </a:ext>
            </a:extLst>
          </p:cNvPr>
          <p:cNvSpPr txBox="1"/>
          <p:nvPr/>
        </p:nvSpPr>
        <p:spPr>
          <a:xfrm>
            <a:off x="28368" y="3525570"/>
            <a:ext cx="3041217" cy="307777"/>
          </a:xfrm>
          <a:prstGeom prst="rect">
            <a:avLst/>
          </a:prstGeom>
          <a:noFill/>
        </p:spPr>
        <p:txBody>
          <a:bodyPr wrap="none" rtlCol="0">
            <a:spAutoFit/>
          </a:bodyPr>
          <a:lstStyle/>
          <a:p>
            <a:r>
              <a:rPr lang="en-US" sz="1400" dirty="0"/>
              <a:t>Zeiss Cirrhus Spectral Domain OCT</a:t>
            </a:r>
          </a:p>
        </p:txBody>
      </p:sp>
      <p:sp>
        <p:nvSpPr>
          <p:cNvPr id="14" name="TextBox 13">
            <a:extLst>
              <a:ext uri="{FF2B5EF4-FFF2-40B4-BE49-F238E27FC236}">
                <a16:creationId xmlns:a16="http://schemas.microsoft.com/office/drawing/2014/main" id="{EA2BB663-E4AE-931A-9B46-D2FD79753484}"/>
              </a:ext>
            </a:extLst>
          </p:cNvPr>
          <p:cNvSpPr txBox="1"/>
          <p:nvPr/>
        </p:nvSpPr>
        <p:spPr>
          <a:xfrm>
            <a:off x="28368" y="5626021"/>
            <a:ext cx="3004349" cy="307777"/>
          </a:xfrm>
          <a:prstGeom prst="rect">
            <a:avLst/>
          </a:prstGeom>
          <a:noFill/>
        </p:spPr>
        <p:txBody>
          <a:bodyPr wrap="none" rtlCol="0">
            <a:spAutoFit/>
          </a:bodyPr>
          <a:lstStyle/>
          <a:p>
            <a:r>
              <a:rPr lang="en-US" sz="1400" dirty="0"/>
              <a:t>Zeiss Plex Elite Swept Source OCT</a:t>
            </a:r>
          </a:p>
        </p:txBody>
      </p:sp>
      <p:pic>
        <p:nvPicPr>
          <p:cNvPr id="15" name="Picture 14">
            <a:extLst>
              <a:ext uri="{FF2B5EF4-FFF2-40B4-BE49-F238E27FC236}">
                <a16:creationId xmlns:a16="http://schemas.microsoft.com/office/drawing/2014/main" id="{087D1E83-B99F-F00E-3C8E-225B54E22EBC}"/>
              </a:ext>
            </a:extLst>
          </p:cNvPr>
          <p:cNvPicPr>
            <a:picLocks noChangeAspect="1"/>
          </p:cNvPicPr>
          <p:nvPr/>
        </p:nvPicPr>
        <p:blipFill>
          <a:blip r:embed="rId4"/>
          <a:stretch>
            <a:fillRect/>
          </a:stretch>
        </p:blipFill>
        <p:spPr>
          <a:xfrm>
            <a:off x="3208565" y="4948198"/>
            <a:ext cx="2590800" cy="1757402"/>
          </a:xfrm>
          <a:prstGeom prst="rect">
            <a:avLst/>
          </a:prstGeom>
        </p:spPr>
      </p:pic>
    </p:spTree>
    <p:extLst>
      <p:ext uri="{BB962C8B-B14F-4D97-AF65-F5344CB8AC3E}">
        <p14:creationId xmlns:p14="http://schemas.microsoft.com/office/powerpoint/2010/main" val="3836675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2202-0DA1-F16E-34F7-2987287EA80B}"/>
              </a:ext>
            </a:extLst>
          </p:cNvPr>
          <p:cNvSpPr>
            <a:spLocks noGrp="1"/>
          </p:cNvSpPr>
          <p:nvPr>
            <p:ph type="title"/>
          </p:nvPr>
        </p:nvSpPr>
        <p:spPr>
          <a:xfrm>
            <a:off x="381000" y="304800"/>
            <a:ext cx="8659586" cy="715963"/>
          </a:xfrm>
        </p:spPr>
        <p:txBody>
          <a:bodyPr/>
          <a:lstStyle/>
          <a:p>
            <a:pPr algn="ctr"/>
            <a:r>
              <a:rPr lang="en-US" sz="3200" dirty="0"/>
              <a:t>Retinal Segmentation on High Resolution OCT</a:t>
            </a:r>
          </a:p>
        </p:txBody>
      </p:sp>
      <p:pic>
        <p:nvPicPr>
          <p:cNvPr id="4" name="Content Placeholder 3">
            <a:extLst>
              <a:ext uri="{FF2B5EF4-FFF2-40B4-BE49-F238E27FC236}">
                <a16:creationId xmlns:a16="http://schemas.microsoft.com/office/drawing/2014/main" id="{AD833FBF-34C3-DE9E-CE13-9118EC04E8C5}"/>
              </a:ext>
            </a:extLst>
          </p:cNvPr>
          <p:cNvPicPr>
            <a:picLocks noGrp="1" noChangeAspect="1"/>
          </p:cNvPicPr>
          <p:nvPr>
            <p:ph idx="1"/>
          </p:nvPr>
        </p:nvPicPr>
        <p:blipFill>
          <a:blip r:embed="rId2"/>
          <a:stretch>
            <a:fillRect/>
          </a:stretch>
        </p:blipFill>
        <p:spPr>
          <a:xfrm>
            <a:off x="1295400" y="1752600"/>
            <a:ext cx="6367722" cy="3352800"/>
          </a:xfrm>
          <a:prstGeom prst="rect">
            <a:avLst/>
          </a:prstGeom>
        </p:spPr>
      </p:pic>
    </p:spTree>
    <p:extLst>
      <p:ext uri="{BB962C8B-B14F-4D97-AF65-F5344CB8AC3E}">
        <p14:creationId xmlns:p14="http://schemas.microsoft.com/office/powerpoint/2010/main" val="43391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9B38-790D-DBD1-064E-468E6788EAF8}"/>
              </a:ext>
            </a:extLst>
          </p:cNvPr>
          <p:cNvSpPr>
            <a:spLocks noGrp="1"/>
          </p:cNvSpPr>
          <p:nvPr>
            <p:ph type="title"/>
          </p:nvPr>
        </p:nvSpPr>
        <p:spPr>
          <a:xfrm>
            <a:off x="906236" y="304800"/>
            <a:ext cx="7315200" cy="715963"/>
          </a:xfrm>
        </p:spPr>
        <p:txBody>
          <a:bodyPr/>
          <a:lstStyle/>
          <a:p>
            <a:pPr algn="ctr"/>
            <a:r>
              <a:rPr lang="en-US" dirty="0"/>
              <a:t>OCT Angiography (OCTA)</a:t>
            </a:r>
          </a:p>
        </p:txBody>
      </p:sp>
      <p:sp>
        <p:nvSpPr>
          <p:cNvPr id="3" name="Content Placeholder 2">
            <a:extLst>
              <a:ext uri="{FF2B5EF4-FFF2-40B4-BE49-F238E27FC236}">
                <a16:creationId xmlns:a16="http://schemas.microsoft.com/office/drawing/2014/main" id="{7818BC0A-20D6-ED92-5ACF-62ABE962C04A}"/>
              </a:ext>
            </a:extLst>
          </p:cNvPr>
          <p:cNvSpPr>
            <a:spLocks noGrp="1"/>
          </p:cNvSpPr>
          <p:nvPr>
            <p:ph idx="1"/>
          </p:nvPr>
        </p:nvSpPr>
        <p:spPr>
          <a:xfrm>
            <a:off x="990600" y="1493837"/>
            <a:ext cx="7315200" cy="3870325"/>
          </a:xfrm>
        </p:spPr>
        <p:txBody>
          <a:bodyPr/>
          <a:lstStyle/>
          <a:p>
            <a:r>
              <a:rPr lang="en-US" sz="2000" dirty="0"/>
              <a:t>Most recently, both spectral domain and swept source OCT have been used to generate non-invasive non-dye-based OCT angiography (OCTA)[1] images. In brief, OCT angiography uses motion contrast by comparing the decorrelation signal between multiple B-scans obtained at each retinal cross-section to detect blood flow, employing the principle that theoretically only circulating erythrocytes within the retinal capillaries should be moving in the retina.</a:t>
            </a:r>
          </a:p>
        </p:txBody>
      </p:sp>
      <p:pic>
        <p:nvPicPr>
          <p:cNvPr id="5" name="Picture 4">
            <a:extLst>
              <a:ext uri="{FF2B5EF4-FFF2-40B4-BE49-F238E27FC236}">
                <a16:creationId xmlns:a16="http://schemas.microsoft.com/office/drawing/2014/main" id="{75CE7926-5CC2-18C2-10EA-BFC1AD97D1E0}"/>
              </a:ext>
            </a:extLst>
          </p:cNvPr>
          <p:cNvPicPr>
            <a:picLocks noChangeAspect="1"/>
          </p:cNvPicPr>
          <p:nvPr/>
        </p:nvPicPr>
        <p:blipFill>
          <a:blip r:embed="rId2"/>
          <a:stretch>
            <a:fillRect/>
          </a:stretch>
        </p:blipFill>
        <p:spPr>
          <a:xfrm>
            <a:off x="2971800" y="4411662"/>
            <a:ext cx="2542190" cy="1905000"/>
          </a:xfrm>
          <a:prstGeom prst="rect">
            <a:avLst/>
          </a:prstGeom>
        </p:spPr>
      </p:pic>
    </p:spTree>
    <p:extLst>
      <p:ext uri="{BB962C8B-B14F-4D97-AF65-F5344CB8AC3E}">
        <p14:creationId xmlns:p14="http://schemas.microsoft.com/office/powerpoint/2010/main" val="1951407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B94D-F13D-FD11-1967-1DE14568C417}"/>
              </a:ext>
            </a:extLst>
          </p:cNvPr>
          <p:cNvSpPr>
            <a:spLocks noGrp="1"/>
          </p:cNvSpPr>
          <p:nvPr>
            <p:ph type="title"/>
          </p:nvPr>
        </p:nvSpPr>
        <p:spPr/>
        <p:txBody>
          <a:bodyPr/>
          <a:lstStyle/>
          <a:p>
            <a:pPr algn="ctr"/>
            <a:r>
              <a:rPr lang="en-US" dirty="0"/>
              <a:t>Fundus Autoflourescence</a:t>
            </a:r>
            <a:br>
              <a:rPr lang="en-US" dirty="0"/>
            </a:br>
            <a:endParaRPr lang="en-US" dirty="0"/>
          </a:p>
        </p:txBody>
      </p:sp>
      <p:sp>
        <p:nvSpPr>
          <p:cNvPr id="3" name="Content Placeholder 2">
            <a:extLst>
              <a:ext uri="{FF2B5EF4-FFF2-40B4-BE49-F238E27FC236}">
                <a16:creationId xmlns:a16="http://schemas.microsoft.com/office/drawing/2014/main" id="{3437D896-C2F7-F390-8A0A-AFF4EC91BE28}"/>
              </a:ext>
            </a:extLst>
          </p:cNvPr>
          <p:cNvSpPr>
            <a:spLocks noGrp="1"/>
          </p:cNvSpPr>
          <p:nvPr>
            <p:ph idx="1"/>
          </p:nvPr>
        </p:nvSpPr>
        <p:spPr>
          <a:xfrm>
            <a:off x="381000" y="1047977"/>
            <a:ext cx="7867650" cy="3870325"/>
          </a:xfrm>
        </p:spPr>
        <p:txBody>
          <a:bodyPr/>
          <a:lstStyle/>
          <a:p>
            <a:r>
              <a:rPr lang="en-US" sz="1800" dirty="0"/>
              <a:t>Fundus autofluorescence (FAF) is a non-invasive imaging modality that can map naturally and pathologically occurring fluorophores in the posterior pole. FAF was first utilized for in vivo fundus imaging in 1995 Over time there have been many technological advancements that have allowed for the development of numerous commercially available FAF devices, with each device offering a unique set of advantages and disadvantages based on the imaging type utilized, the excitation wavelength employed (e.g. green short-wavelength, blue short-wavelength, near-infrared) and the field of view </a:t>
            </a:r>
            <a:r>
              <a:rPr lang="en-US" sz="1800" dirty="0" err="1"/>
              <a:t>desired.Unlike</a:t>
            </a:r>
            <a:r>
              <a:rPr lang="en-US" sz="1800" dirty="0"/>
              <a:t> fluorescein angiography, FAF does not require the injection of a fluorescein dye in order to image the retina, but rather utilizes the fluorescent properties of lipofuscin within the retinal pigment epithelium (RPE) to create an image</a:t>
            </a:r>
          </a:p>
        </p:txBody>
      </p:sp>
      <p:pic>
        <p:nvPicPr>
          <p:cNvPr id="4" name="Picture 3">
            <a:extLst>
              <a:ext uri="{FF2B5EF4-FFF2-40B4-BE49-F238E27FC236}">
                <a16:creationId xmlns:a16="http://schemas.microsoft.com/office/drawing/2014/main" id="{98B8AD78-AFE2-DEAF-40C3-334AAD79E07F}"/>
              </a:ext>
            </a:extLst>
          </p:cNvPr>
          <p:cNvPicPr>
            <a:picLocks noChangeAspect="1"/>
          </p:cNvPicPr>
          <p:nvPr/>
        </p:nvPicPr>
        <p:blipFill>
          <a:blip r:embed="rId2"/>
          <a:stretch>
            <a:fillRect/>
          </a:stretch>
        </p:blipFill>
        <p:spPr>
          <a:xfrm>
            <a:off x="3352800" y="4724400"/>
            <a:ext cx="2928775" cy="1905000"/>
          </a:xfrm>
          <a:prstGeom prst="rect">
            <a:avLst/>
          </a:prstGeom>
        </p:spPr>
      </p:pic>
    </p:spTree>
    <p:extLst>
      <p:ext uri="{BB962C8B-B14F-4D97-AF65-F5344CB8AC3E}">
        <p14:creationId xmlns:p14="http://schemas.microsoft.com/office/powerpoint/2010/main" val="238793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7ECDB8F9-04D0-190A-74F4-9596F3F85C16}"/>
              </a:ext>
            </a:extLst>
          </p:cNvPr>
          <p:cNvSpPr>
            <a:spLocks noGrp="1" noChangeArrowheads="1"/>
          </p:cNvSpPr>
          <p:nvPr>
            <p:ph type="body" idx="1"/>
          </p:nvPr>
        </p:nvSpPr>
        <p:spPr>
          <a:xfrm>
            <a:off x="1447800" y="1372498"/>
            <a:ext cx="6705600" cy="2976563"/>
          </a:xfrm>
        </p:spPr>
        <p:txBody>
          <a:bodyPr/>
          <a:lstStyle/>
          <a:p>
            <a:pPr marL="0" indent="0">
              <a:lnSpc>
                <a:spcPct val="80000"/>
              </a:lnSpc>
              <a:buNone/>
            </a:pPr>
            <a:r>
              <a:rPr lang="en-US" altLang="ko-KR" sz="1600" dirty="0">
                <a:latin typeface="Verdana" panose="020B0604030504040204" pitchFamily="34" charset="0"/>
                <a:ea typeface="굴림" panose="020B0503020000020004" pitchFamily="34" charset="-127"/>
              </a:rPr>
              <a:t>2 Offices:</a:t>
            </a:r>
          </a:p>
          <a:p>
            <a:pPr marL="457200" lvl="1" indent="0">
              <a:lnSpc>
                <a:spcPct val="80000"/>
              </a:lnSpc>
              <a:buNone/>
            </a:pPr>
            <a:r>
              <a:rPr lang="en-US" altLang="ko-KR" sz="1600" dirty="0">
                <a:latin typeface="Verdana" panose="020B0604030504040204" pitchFamily="34" charset="0"/>
                <a:ea typeface="굴림" panose="020B0503020000020004" pitchFamily="34" charset="-127"/>
              </a:rPr>
              <a:t>Sarasota: 1961 Floyd Suite B – next to Sarasota Memorial</a:t>
            </a:r>
          </a:p>
          <a:p>
            <a:pPr marL="457200" lvl="1" indent="0">
              <a:lnSpc>
                <a:spcPct val="80000"/>
              </a:lnSpc>
              <a:buNone/>
            </a:pPr>
            <a:r>
              <a:rPr lang="en-US" altLang="ko-KR" sz="1200" dirty="0">
                <a:latin typeface="Verdana" panose="020B0604030504040204" pitchFamily="34" charset="0"/>
                <a:ea typeface="굴림" panose="020B0503020000020004" pitchFamily="34" charset="-127"/>
              </a:rPr>
              <a:t> </a:t>
            </a:r>
          </a:p>
          <a:p>
            <a:pPr>
              <a:lnSpc>
                <a:spcPct val="80000"/>
              </a:lnSpc>
            </a:pPr>
            <a:endParaRPr lang="en-US" altLang="ko-KR" sz="16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marL="457200" lvl="1" indent="0">
              <a:lnSpc>
                <a:spcPct val="80000"/>
              </a:lnSpc>
              <a:buNone/>
            </a:pPr>
            <a:endParaRPr lang="en-US" altLang="ko-KR" sz="1600" dirty="0">
              <a:latin typeface="Verdana" panose="020B0604030504040204" pitchFamily="34" charset="0"/>
              <a:ea typeface="굴림" panose="020B0503020000020004" pitchFamily="34" charset="-127"/>
            </a:endParaRPr>
          </a:p>
          <a:p>
            <a:pPr marL="457200" lvl="1" indent="0">
              <a:lnSpc>
                <a:spcPct val="80000"/>
              </a:lnSpc>
              <a:buNone/>
            </a:pPr>
            <a:endParaRPr lang="en-US" altLang="ko-KR" sz="1600" dirty="0">
              <a:latin typeface="Verdana" panose="020B0604030504040204" pitchFamily="34" charset="0"/>
              <a:ea typeface="굴림" panose="020B0503020000020004" pitchFamily="34" charset="-127"/>
            </a:endParaRPr>
          </a:p>
          <a:p>
            <a:pPr marL="457200" lvl="1" indent="0">
              <a:lnSpc>
                <a:spcPct val="80000"/>
              </a:lnSpc>
              <a:buNone/>
            </a:pPr>
            <a:endParaRPr lang="en-US" altLang="ko-KR" sz="1600" dirty="0">
              <a:latin typeface="Verdana" panose="020B0604030504040204" pitchFamily="34" charset="0"/>
              <a:ea typeface="굴림" panose="020B0503020000020004" pitchFamily="34" charset="-127"/>
            </a:endParaRPr>
          </a:p>
          <a:p>
            <a:pPr marL="457200" lvl="1" indent="0">
              <a:lnSpc>
                <a:spcPct val="80000"/>
              </a:lnSpc>
              <a:buNone/>
            </a:pPr>
            <a:r>
              <a:rPr lang="en-US" altLang="ko-KR" sz="1600" dirty="0">
                <a:latin typeface="Verdana" panose="020B0604030504040204" pitchFamily="34" charset="0"/>
                <a:ea typeface="굴림" panose="020B0503020000020004" pitchFamily="34" charset="-127"/>
              </a:rPr>
              <a:t>Venice: 1580 Jacaranda</a:t>
            </a:r>
          </a:p>
          <a:p>
            <a:pPr marL="0" indent="0">
              <a:lnSpc>
                <a:spcPct val="80000"/>
              </a:lnSpc>
              <a:buNone/>
            </a:pPr>
            <a:endParaRPr lang="en-US" altLang="ko-KR" sz="1600" dirty="0">
              <a:latin typeface="Verdana" panose="020B0604030504040204" pitchFamily="34" charset="0"/>
              <a:ea typeface="굴림" panose="020B0503020000020004" pitchFamily="34" charset="-127"/>
            </a:endParaRPr>
          </a:p>
        </p:txBody>
      </p:sp>
      <p:sp>
        <p:nvSpPr>
          <p:cNvPr id="17413" name="Rectangle 5">
            <a:extLst>
              <a:ext uri="{FF2B5EF4-FFF2-40B4-BE49-F238E27FC236}">
                <a16:creationId xmlns:a16="http://schemas.microsoft.com/office/drawing/2014/main" id="{52047AD2-8050-49A5-C2D7-C4E3789996F2}"/>
              </a:ext>
            </a:extLst>
          </p:cNvPr>
          <p:cNvSpPr>
            <a:spLocks noGrp="1" noChangeArrowheads="1"/>
          </p:cNvSpPr>
          <p:nvPr>
            <p:ph type="title"/>
          </p:nvPr>
        </p:nvSpPr>
        <p:spPr>
          <a:xfrm>
            <a:off x="704850" y="304800"/>
            <a:ext cx="7315200" cy="715963"/>
          </a:xfrm>
        </p:spPr>
        <p:txBody>
          <a:bodyPr/>
          <a:lstStyle/>
          <a:p>
            <a:pPr algn="ctr"/>
            <a:br>
              <a:rPr lang="en-US" altLang="ko-KR" dirty="0">
                <a:latin typeface="Verdana" panose="020B0604030504040204" pitchFamily="34" charset="0"/>
                <a:ea typeface="굴림" panose="020B0503020000020004" pitchFamily="34" charset="-127"/>
              </a:rPr>
            </a:br>
            <a:r>
              <a:rPr lang="en-US" altLang="ko-KR" dirty="0">
                <a:latin typeface="Verdana" panose="020B0604030504040204" pitchFamily="34" charset="0"/>
                <a:ea typeface="굴림" panose="020B0503020000020004" pitchFamily="34" charset="-127"/>
              </a:rPr>
              <a:t>Gulf Coast Retina Center</a:t>
            </a:r>
            <a:br>
              <a:rPr lang="en-US" altLang="ko-KR" sz="2800" dirty="0">
                <a:latin typeface="Verdana" panose="020B0604030504040204" pitchFamily="34" charset="0"/>
                <a:ea typeface="굴림" panose="020B0503020000020004" pitchFamily="34" charset="-127"/>
              </a:rPr>
            </a:br>
            <a:endParaRPr lang="ru-RU" altLang="en-US" sz="4000" dirty="0"/>
          </a:p>
        </p:txBody>
      </p:sp>
      <p:sp>
        <p:nvSpPr>
          <p:cNvPr id="2" name="TextBox 1">
            <a:extLst>
              <a:ext uri="{FF2B5EF4-FFF2-40B4-BE49-F238E27FC236}">
                <a16:creationId xmlns:a16="http://schemas.microsoft.com/office/drawing/2014/main" id="{9628CAB2-7DF8-5DC7-F78F-FC4149AE4C02}"/>
              </a:ext>
            </a:extLst>
          </p:cNvPr>
          <p:cNvSpPr txBox="1"/>
          <p:nvPr/>
        </p:nvSpPr>
        <p:spPr>
          <a:xfrm>
            <a:off x="4114800" y="297180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0169244F-E1EC-FED4-B8C0-FD6202926C46}"/>
              </a:ext>
            </a:extLst>
          </p:cNvPr>
          <p:cNvSpPr txBox="1"/>
          <p:nvPr/>
        </p:nvSpPr>
        <p:spPr>
          <a:xfrm>
            <a:off x="8212955" y="2252087"/>
            <a:ext cx="371427" cy="45719"/>
          </a:xfrm>
          <a:prstGeom prst="rect">
            <a:avLst/>
          </a:prstGeom>
          <a:noFill/>
        </p:spPr>
        <p:txBody>
          <a:bodyPr wrap="square" rtlCol="0">
            <a:spAutoFit/>
          </a:bodyPr>
          <a:lstStyle/>
          <a:p>
            <a:endParaRPr lang="en-US" dirty="0"/>
          </a:p>
        </p:txBody>
      </p:sp>
      <p:pic>
        <p:nvPicPr>
          <p:cNvPr id="17419" name="Picture 11" descr="Gulf Coast Retina Center, 1580 Jacaranda Blvd, Venice, FL, Clinics -  MapQuest">
            <a:extLst>
              <a:ext uri="{FF2B5EF4-FFF2-40B4-BE49-F238E27FC236}">
                <a16:creationId xmlns:a16="http://schemas.microsoft.com/office/drawing/2014/main" id="{FC0A1082-D211-7747-0DAD-05643CC2B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650" y="4424784"/>
            <a:ext cx="3166244" cy="2121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10390F-D13D-71A3-D545-059D5AA51076}"/>
              </a:ext>
            </a:extLst>
          </p:cNvPr>
          <p:cNvSpPr txBox="1"/>
          <p:nvPr/>
        </p:nvSpPr>
        <p:spPr>
          <a:xfrm>
            <a:off x="4114800" y="3429000"/>
            <a:ext cx="503921" cy="4572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F513B2E7-EF0A-3175-A008-A55AE262643D}"/>
              </a:ext>
            </a:extLst>
          </p:cNvPr>
          <p:cNvPicPr>
            <a:picLocks noChangeAspect="1"/>
          </p:cNvPicPr>
          <p:nvPr/>
        </p:nvPicPr>
        <p:blipFill>
          <a:blip r:embed="rId4"/>
          <a:stretch>
            <a:fillRect/>
          </a:stretch>
        </p:blipFill>
        <p:spPr>
          <a:xfrm>
            <a:off x="3398650" y="1900325"/>
            <a:ext cx="3166243" cy="21429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193F-142C-8FF4-82E3-741414CBF213}"/>
              </a:ext>
            </a:extLst>
          </p:cNvPr>
          <p:cNvSpPr>
            <a:spLocks noGrp="1"/>
          </p:cNvSpPr>
          <p:nvPr>
            <p:ph type="title"/>
          </p:nvPr>
        </p:nvSpPr>
        <p:spPr>
          <a:xfrm>
            <a:off x="960664" y="304800"/>
            <a:ext cx="7315200" cy="715963"/>
          </a:xfrm>
        </p:spPr>
        <p:txBody>
          <a:bodyPr/>
          <a:lstStyle/>
          <a:p>
            <a:pPr algn="ctr"/>
            <a:r>
              <a:rPr lang="en-US" sz="3600" dirty="0"/>
              <a:t>Artificial Intelligence (AI) in Retinal Disease Diagnosis</a:t>
            </a:r>
          </a:p>
        </p:txBody>
      </p:sp>
      <p:sp>
        <p:nvSpPr>
          <p:cNvPr id="3" name="Content Placeholder 2">
            <a:extLst>
              <a:ext uri="{FF2B5EF4-FFF2-40B4-BE49-F238E27FC236}">
                <a16:creationId xmlns:a16="http://schemas.microsoft.com/office/drawing/2014/main" id="{F64D492A-CCA9-E43F-210E-8F6C6376CB4D}"/>
              </a:ext>
            </a:extLst>
          </p:cNvPr>
          <p:cNvSpPr>
            <a:spLocks noGrp="1"/>
          </p:cNvSpPr>
          <p:nvPr>
            <p:ph idx="1"/>
          </p:nvPr>
        </p:nvSpPr>
        <p:spPr>
          <a:xfrm>
            <a:off x="304800" y="1524000"/>
            <a:ext cx="7943850" cy="3870325"/>
          </a:xfrm>
        </p:spPr>
        <p:txBody>
          <a:bodyPr/>
          <a:lstStyle/>
          <a:p>
            <a:r>
              <a:rPr lang="en-US" dirty="0"/>
              <a:t>Per Chat GPT last night:</a:t>
            </a:r>
          </a:p>
          <a:p>
            <a:r>
              <a:rPr lang="en-US" dirty="0"/>
              <a:t>“The future of artificial intelligence (AI) in retinal disease diagnosis is promising and holds great potential for improving the accuracy, efficiency, and accessibility of diagnosing various eye conditions. Here are some key trends and developments to expect:</a:t>
            </a:r>
          </a:p>
        </p:txBody>
      </p:sp>
    </p:spTree>
    <p:extLst>
      <p:ext uri="{BB962C8B-B14F-4D97-AF65-F5344CB8AC3E}">
        <p14:creationId xmlns:p14="http://schemas.microsoft.com/office/powerpoint/2010/main" val="1341068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6A0B-05CB-5958-DD23-06590A8852F2}"/>
              </a:ext>
            </a:extLst>
          </p:cNvPr>
          <p:cNvSpPr>
            <a:spLocks noGrp="1"/>
          </p:cNvSpPr>
          <p:nvPr>
            <p:ph type="title"/>
          </p:nvPr>
        </p:nvSpPr>
        <p:spPr>
          <a:xfrm>
            <a:off x="914400" y="152400"/>
            <a:ext cx="7315200" cy="715963"/>
          </a:xfrm>
        </p:spPr>
        <p:txBody>
          <a:bodyPr/>
          <a:lstStyle/>
          <a:p>
            <a:pPr algn="ctr"/>
            <a:r>
              <a:rPr lang="en-US" sz="2400" dirty="0"/>
              <a:t>AI Future In Diagnosis of Retinal Disease:</a:t>
            </a:r>
            <a:br>
              <a:rPr lang="en-US" sz="2400" dirty="0"/>
            </a:br>
            <a:r>
              <a:rPr lang="en-US" sz="2400" dirty="0"/>
              <a:t> Chat GPT Conversation</a:t>
            </a:r>
          </a:p>
        </p:txBody>
      </p:sp>
      <p:sp>
        <p:nvSpPr>
          <p:cNvPr id="3" name="Content Placeholder 2">
            <a:extLst>
              <a:ext uri="{FF2B5EF4-FFF2-40B4-BE49-F238E27FC236}">
                <a16:creationId xmlns:a16="http://schemas.microsoft.com/office/drawing/2014/main" id="{D069E817-586E-D637-FE3B-0F888D2FFFE2}"/>
              </a:ext>
            </a:extLst>
          </p:cNvPr>
          <p:cNvSpPr>
            <a:spLocks noGrp="1"/>
          </p:cNvSpPr>
          <p:nvPr>
            <p:ph idx="1"/>
          </p:nvPr>
        </p:nvSpPr>
        <p:spPr>
          <a:xfrm>
            <a:off x="533400" y="1143000"/>
            <a:ext cx="7791450" cy="3870325"/>
          </a:xfrm>
        </p:spPr>
        <p:txBody>
          <a:bodyPr/>
          <a:lstStyle/>
          <a:p>
            <a:r>
              <a:rPr lang="en-US" sz="1200" dirty="0"/>
              <a:t>Early Detection and Diagnosis: AI algorithms can analyze retinal images and scans with high precision, allowing for the early detection of retinal diseases such as diabetic retinopathy, age-related macular degeneration, and glaucoma. Early diagnosis is crucial for effective treatment and preventing irreversible vision loss.</a:t>
            </a:r>
          </a:p>
          <a:p>
            <a:endParaRPr lang="en-US" sz="1200" dirty="0"/>
          </a:p>
          <a:p>
            <a:r>
              <a:rPr lang="en-US" sz="1200" dirty="0"/>
              <a:t>Telemedicine and Remote Screening: AI-powered retinal disease diagnosis can enable telemedicine and remote screening programs. Patients can capture retinal images using smartphones or portable devices, which can then be analyzed by AI algorithms. This approach enhances access to eye care, particularly in underserved or remote areas.</a:t>
            </a:r>
          </a:p>
          <a:p>
            <a:endParaRPr lang="en-US" sz="1200" dirty="0"/>
          </a:p>
          <a:p>
            <a:r>
              <a:rPr lang="en-US" sz="1200" dirty="0"/>
              <a:t>Personalized Treatment Plans: AI can help ophthalmologists tailor treatment plans based on individual patient data. By considering a patient's unique retinal characteristics, AI can assist in recommending the most appropriate treatment options and monitoring disease progression over time.</a:t>
            </a:r>
          </a:p>
          <a:p>
            <a:endParaRPr lang="en-US" sz="1200" dirty="0"/>
          </a:p>
          <a:p>
            <a:r>
              <a:rPr lang="en-US" sz="1200" dirty="0"/>
              <a:t>Improved Accuracy and Consistency: AI systems are capable of processing vast amounts of data quickly and consistently. They can identify subtle changes in retinal images that may be missed by the human eye, leading to more accurate diagnoses and better tracking of disease progression.</a:t>
            </a:r>
          </a:p>
          <a:p>
            <a:endParaRPr lang="en-US" sz="1200" dirty="0"/>
          </a:p>
          <a:p>
            <a:r>
              <a:rPr lang="en-US" sz="1200" dirty="0"/>
              <a:t>Reducing Healthcare Costs: AI-driven retinal disease diagnosis can help reduce healthcare costs by streamlining the diagnostic process, minimizing unnecessary tests, and optimizing resource allocation. Early intervention can also lead to cost savings by preventing advanced stages of retinal diseases.</a:t>
            </a:r>
          </a:p>
          <a:p>
            <a:endParaRPr lang="en-US" sz="1200" dirty="0"/>
          </a:p>
        </p:txBody>
      </p:sp>
    </p:spTree>
    <p:extLst>
      <p:ext uri="{BB962C8B-B14F-4D97-AF65-F5344CB8AC3E}">
        <p14:creationId xmlns:p14="http://schemas.microsoft.com/office/powerpoint/2010/main" val="3951521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52D6-3A42-1B6F-9691-DF243962E6A5}"/>
              </a:ext>
            </a:extLst>
          </p:cNvPr>
          <p:cNvSpPr>
            <a:spLocks noGrp="1"/>
          </p:cNvSpPr>
          <p:nvPr>
            <p:ph type="title"/>
          </p:nvPr>
        </p:nvSpPr>
        <p:spPr>
          <a:xfrm>
            <a:off x="1219200" y="304800"/>
            <a:ext cx="7315200" cy="715963"/>
          </a:xfrm>
        </p:spPr>
        <p:txBody>
          <a:bodyPr/>
          <a:lstStyle/>
          <a:p>
            <a:pPr algn="ctr"/>
            <a:r>
              <a:rPr lang="en-US" dirty="0"/>
              <a:t>Chat GPT Discussion - cont.</a:t>
            </a:r>
          </a:p>
        </p:txBody>
      </p:sp>
      <p:sp>
        <p:nvSpPr>
          <p:cNvPr id="3" name="Content Placeholder 2">
            <a:extLst>
              <a:ext uri="{FF2B5EF4-FFF2-40B4-BE49-F238E27FC236}">
                <a16:creationId xmlns:a16="http://schemas.microsoft.com/office/drawing/2014/main" id="{DC5C9D6B-7EAE-F05B-5D74-23698CBA3B52}"/>
              </a:ext>
            </a:extLst>
          </p:cNvPr>
          <p:cNvSpPr>
            <a:spLocks noGrp="1"/>
          </p:cNvSpPr>
          <p:nvPr>
            <p:ph idx="1"/>
          </p:nvPr>
        </p:nvSpPr>
        <p:spPr/>
        <p:txBody>
          <a:bodyPr/>
          <a:lstStyle/>
          <a:p>
            <a:r>
              <a:rPr lang="en-US" sz="1200" dirty="0"/>
              <a:t>Integration with Electronic Health Records (EHRs): AI systems can integrate with EHRs to provide a comprehensive view of a patient's medical history and eye health. This integration can enhance communication among healthcare providers and improve continuity of care.</a:t>
            </a:r>
          </a:p>
          <a:p>
            <a:endParaRPr lang="en-US" sz="1200" dirty="0"/>
          </a:p>
          <a:p>
            <a:r>
              <a:rPr lang="en-US" sz="1200" dirty="0"/>
              <a:t>Research and Drug Development: AI can play a significant role in accelerating research related to retinal diseases. It can analyze large datasets to identify disease patterns, potential risk factors, and therapeutic targets. This can expedite the development of new treatments and drugs.</a:t>
            </a:r>
          </a:p>
          <a:p>
            <a:endParaRPr lang="en-US" sz="1200" dirty="0"/>
          </a:p>
          <a:p>
            <a:r>
              <a:rPr lang="en-US" sz="1200" dirty="0"/>
              <a:t>Ethical and Regulatory Considerations: As AI becomes more integrated into healthcare, ethical considerations around data privacy, bias, transparency, and patient consent will become increasingly important. Regulatory bodies will need to establish guidelines and standards to ensure the safe and responsible use of AI in retinal disease diagnosis.</a:t>
            </a:r>
          </a:p>
          <a:p>
            <a:endParaRPr lang="en-US" sz="1200" dirty="0"/>
          </a:p>
          <a:p>
            <a:r>
              <a:rPr lang="en-US" sz="1200" dirty="0"/>
              <a:t>Continuing Advancements in AI Technology: AI algorithms will continue to evolve and improve in terms of accuracy, speed, and versatility. As hardware and software advancements occur, AI systems will become even more powerful in diagnosing and managing retinal diseases.</a:t>
            </a:r>
          </a:p>
          <a:p>
            <a:endParaRPr lang="en-US" dirty="0"/>
          </a:p>
        </p:txBody>
      </p:sp>
    </p:spTree>
    <p:extLst>
      <p:ext uri="{BB962C8B-B14F-4D97-AF65-F5344CB8AC3E}">
        <p14:creationId xmlns:p14="http://schemas.microsoft.com/office/powerpoint/2010/main" val="1680824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0AE6-44EB-1D93-3439-8DB77B950AED}"/>
              </a:ext>
            </a:extLst>
          </p:cNvPr>
          <p:cNvSpPr>
            <a:spLocks noGrp="1"/>
          </p:cNvSpPr>
          <p:nvPr>
            <p:ph type="title"/>
          </p:nvPr>
        </p:nvSpPr>
        <p:spPr>
          <a:xfrm>
            <a:off x="0" y="304800"/>
            <a:ext cx="8915400" cy="715963"/>
          </a:xfrm>
        </p:spPr>
        <p:txBody>
          <a:bodyPr/>
          <a:lstStyle/>
          <a:p>
            <a:pPr algn="ctr"/>
            <a:r>
              <a:rPr lang="en-US" sz="3200" dirty="0"/>
              <a:t>Wearable Devices In Retinal Diagnosis</a:t>
            </a:r>
            <a:br>
              <a:rPr lang="en-US" sz="3200" dirty="0"/>
            </a:br>
            <a:r>
              <a:rPr lang="en-US" sz="3200" dirty="0"/>
              <a:t>Again, per Chat GPT</a:t>
            </a:r>
          </a:p>
        </p:txBody>
      </p:sp>
      <p:sp>
        <p:nvSpPr>
          <p:cNvPr id="3" name="Content Placeholder 2">
            <a:extLst>
              <a:ext uri="{FF2B5EF4-FFF2-40B4-BE49-F238E27FC236}">
                <a16:creationId xmlns:a16="http://schemas.microsoft.com/office/drawing/2014/main" id="{1DA68A88-61EE-F9B1-3287-181332EFBA56}"/>
              </a:ext>
            </a:extLst>
          </p:cNvPr>
          <p:cNvSpPr>
            <a:spLocks noGrp="1"/>
          </p:cNvSpPr>
          <p:nvPr>
            <p:ph idx="1"/>
          </p:nvPr>
        </p:nvSpPr>
        <p:spPr>
          <a:xfrm>
            <a:off x="457200" y="1524000"/>
            <a:ext cx="7791450" cy="3870325"/>
          </a:xfrm>
        </p:spPr>
        <p:txBody>
          <a:bodyPr/>
          <a:lstStyle/>
          <a:p>
            <a:r>
              <a:rPr lang="en-US" dirty="0"/>
              <a:t>“</a:t>
            </a:r>
            <a:r>
              <a:rPr lang="en-US" sz="1400" dirty="0"/>
              <a:t>Wearable devices for diagnosing retinal diseases are an exciting area of development in healthcare technology. These devices aim to make the process of diagnosing and monitoring retinal conditions more convenient and accessible. Here's a look at current wearable devices and their potential future advancements in this field:</a:t>
            </a:r>
          </a:p>
          <a:p>
            <a:r>
              <a:rPr lang="en-US" sz="1400" b="1" dirty="0"/>
              <a:t>Current Wearable Devices</a:t>
            </a:r>
            <a:r>
              <a:rPr lang="en-US" sz="1400" dirty="0"/>
              <a:t>:</a:t>
            </a:r>
          </a:p>
          <a:p>
            <a:endParaRPr lang="en-US" sz="1400" dirty="0"/>
          </a:p>
          <a:p>
            <a:r>
              <a:rPr lang="en-US" sz="1400" dirty="0"/>
              <a:t>Smart Glasses: Some smart glasses are equipped with cameras and display screens that can capture retinal images and display them in real-time. These glasses can assist ophthalmologists during examinations and surgeries by providing a hands-free view of the patient's eye.</a:t>
            </a:r>
          </a:p>
          <a:p>
            <a:endParaRPr lang="en-US" sz="1400" dirty="0"/>
          </a:p>
          <a:p>
            <a:r>
              <a:rPr lang="en-US" sz="1400" dirty="0"/>
              <a:t>Smart Contact Lenses: Researchers are developing smart contact lenses embedded with sensors and tiny cameras. These lenses can continuously monitor changes in the eye and may be used for early detection of retinal diseases like glaucoma or diabetic retinopathy.</a:t>
            </a:r>
          </a:p>
          <a:p>
            <a:endParaRPr lang="en-US" sz="1400" dirty="0"/>
          </a:p>
          <a:p>
            <a:r>
              <a:rPr lang="en-US" sz="1400" dirty="0"/>
              <a:t>Retinal Imaging Devices: Handheld retinal imaging devices, such as fundus cameras and ophthalmoscopes, are becoming more compact and portable. These devices allow for quick and non-invasive imaging of the retina and are particularly useful in telemedicine and remote screening programs.</a:t>
            </a:r>
          </a:p>
        </p:txBody>
      </p:sp>
    </p:spTree>
    <p:extLst>
      <p:ext uri="{BB962C8B-B14F-4D97-AF65-F5344CB8AC3E}">
        <p14:creationId xmlns:p14="http://schemas.microsoft.com/office/powerpoint/2010/main" val="141529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802C-ECCF-EE8C-9E6A-3F9D634331A5}"/>
              </a:ext>
            </a:extLst>
          </p:cNvPr>
          <p:cNvSpPr>
            <a:spLocks noGrp="1"/>
          </p:cNvSpPr>
          <p:nvPr>
            <p:ph type="title"/>
          </p:nvPr>
        </p:nvSpPr>
        <p:spPr>
          <a:xfrm>
            <a:off x="533400" y="304800"/>
            <a:ext cx="8839200" cy="715963"/>
          </a:xfrm>
        </p:spPr>
        <p:txBody>
          <a:bodyPr/>
          <a:lstStyle/>
          <a:p>
            <a:pPr algn="ctr"/>
            <a:r>
              <a:rPr lang="en-US" sz="3600" dirty="0"/>
              <a:t>Chat GPT Wearable Devices Conversation – cont.</a:t>
            </a:r>
          </a:p>
        </p:txBody>
      </p:sp>
      <p:sp>
        <p:nvSpPr>
          <p:cNvPr id="3" name="Content Placeholder 2">
            <a:extLst>
              <a:ext uri="{FF2B5EF4-FFF2-40B4-BE49-F238E27FC236}">
                <a16:creationId xmlns:a16="http://schemas.microsoft.com/office/drawing/2014/main" id="{6390604A-BDB8-4535-FF44-BFE20260DA01}"/>
              </a:ext>
            </a:extLst>
          </p:cNvPr>
          <p:cNvSpPr>
            <a:spLocks noGrp="1"/>
          </p:cNvSpPr>
          <p:nvPr>
            <p:ph idx="1"/>
          </p:nvPr>
        </p:nvSpPr>
        <p:spPr>
          <a:xfrm>
            <a:off x="152400" y="1219200"/>
            <a:ext cx="8458200" cy="3886200"/>
          </a:xfrm>
        </p:spPr>
        <p:txBody>
          <a:bodyPr/>
          <a:lstStyle/>
          <a:p>
            <a:r>
              <a:rPr lang="en-US" sz="1200" dirty="0"/>
              <a:t>Future Developments:</a:t>
            </a:r>
          </a:p>
          <a:p>
            <a:endParaRPr lang="en-US" sz="1200" dirty="0"/>
          </a:p>
          <a:p>
            <a:r>
              <a:rPr lang="en-US" sz="1200" dirty="0"/>
              <a:t>Miniaturization: As technology advances, wearable retinal imaging devices are likely to become even smaller and more discreet. Miniaturized sensors and cameras could be integrated into everyday eyewear or contact lenses, making them less obtrusive for patients.</a:t>
            </a:r>
          </a:p>
          <a:p>
            <a:endParaRPr lang="en-US" sz="1200" dirty="0"/>
          </a:p>
          <a:p>
            <a:r>
              <a:rPr lang="en-US" sz="1200" dirty="0"/>
              <a:t>Real-Time Analysis: Future wearable devices may incorporate AI algorithms that can analyze retinal images in real-time. This would enable immediate detection of abnormalities and faster diagnosis of retinal diseases without the need for specialized medical equipment.</a:t>
            </a:r>
          </a:p>
          <a:p>
            <a:endParaRPr lang="en-US" sz="1200" dirty="0"/>
          </a:p>
          <a:p>
            <a:r>
              <a:rPr lang="en-US" sz="1200" dirty="0"/>
              <a:t>Continuous Monitoring: Wearable devices may offer continuous monitoring of retinal health. This could be particularly valuable for patients with chronic conditions, allowing for early intervention in case of disease progression.</a:t>
            </a:r>
          </a:p>
          <a:p>
            <a:endParaRPr lang="en-US" sz="1200" dirty="0"/>
          </a:p>
          <a:p>
            <a:r>
              <a:rPr lang="en-US" sz="1200" dirty="0"/>
              <a:t>Data Integration: Wearable devices could seamlessly integrate with electronic health records (EHRs) and smartphone apps. This would enable patients and healthcare providers to access and track retinal health data easily, fostering better communication and care coordination.</a:t>
            </a:r>
          </a:p>
          <a:p>
            <a:endParaRPr lang="en-US" sz="1200" dirty="0"/>
          </a:p>
          <a:p>
            <a:r>
              <a:rPr lang="en-US" sz="1200" dirty="0"/>
              <a:t>Telemedicine and Remote Care: Wearable retinal diagnostic devices could play a pivotal role in telemedicine, enabling patients to receive eye care remotely. This is especially important for individuals in remote or underserved areas who may have limited access to specialized eye care.</a:t>
            </a:r>
          </a:p>
          <a:p>
            <a:endParaRPr lang="en-US" sz="1200" dirty="0"/>
          </a:p>
          <a:p>
            <a:r>
              <a:rPr lang="en-US" sz="1200" dirty="0"/>
              <a:t>Therapeutic Applications: Beyond diagnosis, wearable devices may also be developed for therapeutic purposes. For example, devices that provide real-time feedback to help individuals with low vision navigate their environment more effectively.</a:t>
            </a:r>
          </a:p>
          <a:p>
            <a:endParaRPr lang="en-US" sz="1200" dirty="0"/>
          </a:p>
          <a:p>
            <a:r>
              <a:rPr lang="en-US" sz="1200" dirty="0"/>
              <a:t>User-Friendly Interfaces: User experience and ease of use will be a focus in future developments. Wearable retinal diagnostic devices should be designed with patient comfort and usability in mind.</a:t>
            </a:r>
          </a:p>
        </p:txBody>
      </p:sp>
    </p:spTree>
    <p:extLst>
      <p:ext uri="{BB962C8B-B14F-4D97-AF65-F5344CB8AC3E}">
        <p14:creationId xmlns:p14="http://schemas.microsoft.com/office/powerpoint/2010/main" val="287965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01AB-9A18-57BC-2C2C-666E766BA9C2}"/>
              </a:ext>
            </a:extLst>
          </p:cNvPr>
          <p:cNvSpPr>
            <a:spLocks noGrp="1"/>
          </p:cNvSpPr>
          <p:nvPr>
            <p:ph type="title"/>
          </p:nvPr>
        </p:nvSpPr>
        <p:spPr/>
        <p:txBody>
          <a:bodyPr/>
          <a:lstStyle/>
          <a:p>
            <a:r>
              <a:rPr lang="en-US" dirty="0" err="1"/>
              <a:t>Psssst</a:t>
            </a:r>
            <a:r>
              <a:rPr lang="en-US" dirty="0"/>
              <a:t> Chat GPT: </a:t>
            </a:r>
          </a:p>
        </p:txBody>
      </p:sp>
      <p:sp>
        <p:nvSpPr>
          <p:cNvPr id="3" name="Content Placeholder 2">
            <a:extLst>
              <a:ext uri="{FF2B5EF4-FFF2-40B4-BE49-F238E27FC236}">
                <a16:creationId xmlns:a16="http://schemas.microsoft.com/office/drawing/2014/main" id="{549A5779-985E-F7DE-D3C0-A8EDE35C3E56}"/>
              </a:ext>
            </a:extLst>
          </p:cNvPr>
          <p:cNvSpPr>
            <a:spLocks noGrp="1"/>
          </p:cNvSpPr>
          <p:nvPr>
            <p:ph idx="1"/>
          </p:nvPr>
        </p:nvSpPr>
        <p:spPr>
          <a:xfrm>
            <a:off x="914400" y="1493837"/>
            <a:ext cx="7315200" cy="3870325"/>
          </a:xfrm>
        </p:spPr>
        <p:txBody>
          <a:bodyPr/>
          <a:lstStyle/>
          <a:p>
            <a:r>
              <a:rPr lang="en-US" dirty="0"/>
              <a:t>We are already doing it:</a:t>
            </a:r>
          </a:p>
        </p:txBody>
      </p:sp>
      <p:pic>
        <p:nvPicPr>
          <p:cNvPr id="4" name="Picture 3">
            <a:extLst>
              <a:ext uri="{FF2B5EF4-FFF2-40B4-BE49-F238E27FC236}">
                <a16:creationId xmlns:a16="http://schemas.microsoft.com/office/drawing/2014/main" id="{5857A247-DE2F-09C7-4DD8-23294E336E4A}"/>
              </a:ext>
            </a:extLst>
          </p:cNvPr>
          <p:cNvPicPr>
            <a:picLocks noChangeAspect="1"/>
          </p:cNvPicPr>
          <p:nvPr/>
        </p:nvPicPr>
        <p:blipFill>
          <a:blip r:embed="rId2"/>
          <a:stretch>
            <a:fillRect/>
          </a:stretch>
        </p:blipFill>
        <p:spPr>
          <a:xfrm>
            <a:off x="5715000" y="228600"/>
            <a:ext cx="1099457" cy="1099457"/>
          </a:xfrm>
          <a:prstGeom prst="rect">
            <a:avLst/>
          </a:prstGeom>
        </p:spPr>
      </p:pic>
      <p:pic>
        <p:nvPicPr>
          <p:cNvPr id="5" name="Picture 4">
            <a:extLst>
              <a:ext uri="{FF2B5EF4-FFF2-40B4-BE49-F238E27FC236}">
                <a16:creationId xmlns:a16="http://schemas.microsoft.com/office/drawing/2014/main" id="{6C77F930-B81A-E54C-0C2B-C2AF699BDE08}"/>
              </a:ext>
            </a:extLst>
          </p:cNvPr>
          <p:cNvPicPr>
            <a:picLocks noChangeAspect="1"/>
          </p:cNvPicPr>
          <p:nvPr/>
        </p:nvPicPr>
        <p:blipFill>
          <a:blip r:embed="rId3"/>
          <a:stretch>
            <a:fillRect/>
          </a:stretch>
        </p:blipFill>
        <p:spPr>
          <a:xfrm>
            <a:off x="1447800" y="2332718"/>
            <a:ext cx="5791200" cy="3257550"/>
          </a:xfrm>
          <a:prstGeom prst="rect">
            <a:avLst/>
          </a:prstGeom>
        </p:spPr>
      </p:pic>
    </p:spTree>
    <p:extLst>
      <p:ext uri="{BB962C8B-B14F-4D97-AF65-F5344CB8AC3E}">
        <p14:creationId xmlns:p14="http://schemas.microsoft.com/office/powerpoint/2010/main" val="3487215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2886-AFAE-6648-C050-295D6E323386}"/>
              </a:ext>
            </a:extLst>
          </p:cNvPr>
          <p:cNvSpPr>
            <a:spLocks noGrp="1"/>
          </p:cNvSpPr>
          <p:nvPr>
            <p:ph type="title"/>
          </p:nvPr>
        </p:nvSpPr>
        <p:spPr>
          <a:xfrm>
            <a:off x="914400" y="152400"/>
            <a:ext cx="7315200" cy="715963"/>
          </a:xfrm>
        </p:spPr>
        <p:txBody>
          <a:bodyPr/>
          <a:lstStyle/>
          <a:p>
            <a:pPr algn="ctr"/>
            <a:r>
              <a:rPr lang="en-US" dirty="0"/>
              <a:t>Molecular Imaging</a:t>
            </a:r>
          </a:p>
        </p:txBody>
      </p:sp>
      <p:sp>
        <p:nvSpPr>
          <p:cNvPr id="3" name="Content Placeholder 2">
            <a:extLst>
              <a:ext uri="{FF2B5EF4-FFF2-40B4-BE49-F238E27FC236}">
                <a16:creationId xmlns:a16="http://schemas.microsoft.com/office/drawing/2014/main" id="{03F271C3-87D7-1512-48E1-B6932EF7005D}"/>
              </a:ext>
            </a:extLst>
          </p:cNvPr>
          <p:cNvSpPr>
            <a:spLocks noGrp="1"/>
          </p:cNvSpPr>
          <p:nvPr>
            <p:ph idx="1"/>
          </p:nvPr>
        </p:nvSpPr>
        <p:spPr>
          <a:xfrm>
            <a:off x="228600" y="890134"/>
            <a:ext cx="7848600" cy="3870325"/>
          </a:xfrm>
        </p:spPr>
        <p:txBody>
          <a:bodyPr/>
          <a:lstStyle/>
          <a:p>
            <a:r>
              <a:rPr lang="en-US" sz="1200" dirty="0"/>
              <a:t>Conventional ophthalmic imaging platforms, such as fundus photography, scanning laser ophthalmoscopy, FA, ICGA, OCT, OCTA are capable of imaging retinal anatomy and morphology with improved resolution. However, an important clinical challenge remains to visualize the early cellular and biochemical processes, which occur before advanced anatomic retinal changes. The aim of molecular imaging techniques is the visualization of molecular processes and functional changes in living animals and human patients before morphological changes occur at the cellular and tissue level. Molecular imaging requires high image resolution, sensitive instrument detection, specific imaging agents, and endogenous molecular probes or exogenous contrast agents that link the imaging signal with a molecular probe or event.</a:t>
            </a:r>
          </a:p>
        </p:txBody>
      </p:sp>
      <p:pic>
        <p:nvPicPr>
          <p:cNvPr id="4" name="Picture 3">
            <a:extLst>
              <a:ext uri="{FF2B5EF4-FFF2-40B4-BE49-F238E27FC236}">
                <a16:creationId xmlns:a16="http://schemas.microsoft.com/office/drawing/2014/main" id="{DB0F69B8-CAA7-380A-5C86-2D3A67D20D57}"/>
              </a:ext>
            </a:extLst>
          </p:cNvPr>
          <p:cNvPicPr>
            <a:picLocks noChangeAspect="1"/>
          </p:cNvPicPr>
          <p:nvPr/>
        </p:nvPicPr>
        <p:blipFill>
          <a:blip r:embed="rId2"/>
          <a:stretch>
            <a:fillRect/>
          </a:stretch>
        </p:blipFill>
        <p:spPr>
          <a:xfrm>
            <a:off x="1981200" y="2590800"/>
            <a:ext cx="4114800" cy="2916289"/>
          </a:xfrm>
          <a:prstGeom prst="rect">
            <a:avLst/>
          </a:prstGeom>
        </p:spPr>
      </p:pic>
      <p:sp>
        <p:nvSpPr>
          <p:cNvPr id="5" name="TextBox 4">
            <a:extLst>
              <a:ext uri="{FF2B5EF4-FFF2-40B4-BE49-F238E27FC236}">
                <a16:creationId xmlns:a16="http://schemas.microsoft.com/office/drawing/2014/main" id="{F20EDB62-6226-9A88-19A2-5AE3BF3F6D70}"/>
              </a:ext>
            </a:extLst>
          </p:cNvPr>
          <p:cNvSpPr txBox="1"/>
          <p:nvPr/>
        </p:nvSpPr>
        <p:spPr>
          <a:xfrm>
            <a:off x="1524000" y="5672120"/>
            <a:ext cx="5105400" cy="1169551"/>
          </a:xfrm>
          <a:prstGeom prst="rect">
            <a:avLst/>
          </a:prstGeom>
          <a:noFill/>
        </p:spPr>
        <p:txBody>
          <a:bodyPr wrap="square" rtlCol="0">
            <a:spAutoFit/>
          </a:bodyPr>
          <a:lstStyle/>
          <a:p>
            <a:r>
              <a:rPr lang="en-US" sz="1400" dirty="0"/>
              <a:t>In vivo detection of endothelial injury using molecular imaging. (a) Schematic of in vivo molecular imaging approach; (b) Representative SLO-micrographs from the retinas of normal and diabetic animals. White dots represent firmly adhering probes</a:t>
            </a:r>
          </a:p>
        </p:txBody>
      </p:sp>
    </p:spTree>
    <p:extLst>
      <p:ext uri="{BB962C8B-B14F-4D97-AF65-F5344CB8AC3E}">
        <p14:creationId xmlns:p14="http://schemas.microsoft.com/office/powerpoint/2010/main" val="2706494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33A2C-384D-0548-1576-FE5E7454A4D1}"/>
              </a:ext>
            </a:extLst>
          </p:cNvPr>
          <p:cNvSpPr>
            <a:spLocks noGrp="1"/>
          </p:cNvSpPr>
          <p:nvPr>
            <p:ph type="title"/>
          </p:nvPr>
        </p:nvSpPr>
        <p:spPr>
          <a:xfrm>
            <a:off x="457200" y="152400"/>
            <a:ext cx="8229600" cy="715963"/>
          </a:xfrm>
        </p:spPr>
        <p:txBody>
          <a:bodyPr/>
          <a:lstStyle/>
          <a:p>
            <a:pPr algn="ctr"/>
            <a:r>
              <a:rPr lang="en-US" dirty="0"/>
              <a:t>Genetic Testing and Therapy</a:t>
            </a:r>
          </a:p>
        </p:txBody>
      </p:sp>
      <p:sp>
        <p:nvSpPr>
          <p:cNvPr id="3" name="Content Placeholder 2">
            <a:extLst>
              <a:ext uri="{FF2B5EF4-FFF2-40B4-BE49-F238E27FC236}">
                <a16:creationId xmlns:a16="http://schemas.microsoft.com/office/drawing/2014/main" id="{FD8FFE96-80CE-F804-71C6-C8D1A4948335}"/>
              </a:ext>
            </a:extLst>
          </p:cNvPr>
          <p:cNvSpPr>
            <a:spLocks noGrp="1"/>
          </p:cNvSpPr>
          <p:nvPr>
            <p:ph idx="1"/>
          </p:nvPr>
        </p:nvSpPr>
        <p:spPr>
          <a:xfrm>
            <a:off x="533400" y="990600"/>
            <a:ext cx="7315200" cy="3870325"/>
          </a:xfrm>
        </p:spPr>
        <p:txBody>
          <a:bodyPr/>
          <a:lstStyle/>
          <a:p>
            <a:r>
              <a:rPr lang="en-US" sz="1800" dirty="0"/>
              <a:t>Advancements in genetic testing and targeted gene therapies for inherited retinal diseases.</a:t>
            </a:r>
          </a:p>
          <a:p>
            <a:r>
              <a:rPr lang="en-US" sz="1800" dirty="0"/>
              <a:t>Potential for personalized treatment approaches in future.</a:t>
            </a:r>
          </a:p>
          <a:p>
            <a:r>
              <a:rPr lang="en-US" sz="1800" dirty="0"/>
              <a:t>The </a:t>
            </a:r>
            <a:r>
              <a:rPr lang="en-US" sz="1800" dirty="0" err="1"/>
              <a:t>Invitae</a:t>
            </a:r>
            <a:r>
              <a:rPr lang="en-US" sz="1800" dirty="0"/>
              <a:t> Inherited Retinal Disorders Panel analyzes a saliva sample for genes that are associated with inherited retinal disorders </a:t>
            </a:r>
            <a:r>
              <a:rPr lang="en-US" sz="1800" dirty="0" err="1"/>
              <a:t>Invitae</a:t>
            </a:r>
            <a:r>
              <a:rPr lang="en-US" sz="1800" dirty="0"/>
              <a:t> currently screens, for </a:t>
            </a:r>
            <a:r>
              <a:rPr lang="en-US" sz="1800" dirty="0" err="1"/>
              <a:t>freeif</a:t>
            </a:r>
            <a:r>
              <a:rPr lang="en-US" sz="1800" dirty="0"/>
              <a:t> there is a family history of or clinical signs of related retinal disease. </a:t>
            </a:r>
          </a:p>
          <a:p>
            <a:r>
              <a:rPr lang="en-US" sz="1800" dirty="0"/>
              <a:t>The first major success for retinal gene therapy was in the treatment of Type 2 LCA, an autosomal recessive IRD that occurs in one in 80,000 births, and is associated with mutations in the GUCY2D, CEP290 and RPE65 genes. Cost $850k per eye.</a:t>
            </a:r>
          </a:p>
          <a:p>
            <a:r>
              <a:rPr lang="en-US" sz="1800" dirty="0"/>
              <a:t>Others are in the pipeline for </a:t>
            </a:r>
            <a:r>
              <a:rPr lang="en-US" sz="1800" dirty="0" err="1"/>
              <a:t>Stargardts</a:t>
            </a:r>
            <a:r>
              <a:rPr lang="en-US" sz="1800" dirty="0"/>
              <a:t> Disease, Choroideremia, X-linked Retinitis Pigmentosa, X-Linked Retinoschisis, and others.</a:t>
            </a:r>
          </a:p>
        </p:txBody>
      </p:sp>
      <p:pic>
        <p:nvPicPr>
          <p:cNvPr id="4" name="Picture 3">
            <a:extLst>
              <a:ext uri="{FF2B5EF4-FFF2-40B4-BE49-F238E27FC236}">
                <a16:creationId xmlns:a16="http://schemas.microsoft.com/office/drawing/2014/main" id="{83689633-A5AD-1D37-C765-8EF2DE74D3C2}"/>
              </a:ext>
            </a:extLst>
          </p:cNvPr>
          <p:cNvPicPr>
            <a:picLocks noChangeAspect="1"/>
          </p:cNvPicPr>
          <p:nvPr/>
        </p:nvPicPr>
        <p:blipFill>
          <a:blip r:embed="rId2"/>
          <a:stretch>
            <a:fillRect/>
          </a:stretch>
        </p:blipFill>
        <p:spPr>
          <a:xfrm>
            <a:off x="3581400" y="4983162"/>
            <a:ext cx="1627414" cy="1341438"/>
          </a:xfrm>
          <a:prstGeom prst="rect">
            <a:avLst/>
          </a:prstGeom>
        </p:spPr>
      </p:pic>
    </p:spTree>
    <p:extLst>
      <p:ext uri="{BB962C8B-B14F-4D97-AF65-F5344CB8AC3E}">
        <p14:creationId xmlns:p14="http://schemas.microsoft.com/office/powerpoint/2010/main" val="3824283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90AA-3789-0F62-E185-18199CF0A5DE}"/>
              </a:ext>
            </a:extLst>
          </p:cNvPr>
          <p:cNvSpPr>
            <a:spLocks noGrp="1"/>
          </p:cNvSpPr>
          <p:nvPr>
            <p:ph type="title"/>
          </p:nvPr>
        </p:nvSpPr>
        <p:spPr>
          <a:xfrm>
            <a:off x="304800" y="304800"/>
            <a:ext cx="8534400" cy="715963"/>
          </a:xfrm>
        </p:spPr>
        <p:txBody>
          <a:bodyPr/>
          <a:lstStyle/>
          <a:p>
            <a:pPr algn="ctr"/>
            <a:r>
              <a:rPr lang="en-US" dirty="0"/>
              <a:t>Advantages of Office Based Diagnostic Modalities</a:t>
            </a:r>
          </a:p>
        </p:txBody>
      </p:sp>
      <p:sp>
        <p:nvSpPr>
          <p:cNvPr id="3" name="Content Placeholder 2">
            <a:extLst>
              <a:ext uri="{FF2B5EF4-FFF2-40B4-BE49-F238E27FC236}">
                <a16:creationId xmlns:a16="http://schemas.microsoft.com/office/drawing/2014/main" id="{54DF64D8-97D1-3E6C-F910-52ADF9DB9DCA}"/>
              </a:ext>
            </a:extLst>
          </p:cNvPr>
          <p:cNvSpPr>
            <a:spLocks noGrp="1"/>
          </p:cNvSpPr>
          <p:nvPr>
            <p:ph idx="1"/>
          </p:nvPr>
        </p:nvSpPr>
        <p:spPr>
          <a:xfrm>
            <a:off x="685800" y="2133600"/>
            <a:ext cx="7639050" cy="3870325"/>
          </a:xfrm>
        </p:spPr>
        <p:txBody>
          <a:bodyPr/>
          <a:lstStyle/>
          <a:p>
            <a:r>
              <a:rPr lang="en-US" dirty="0"/>
              <a:t>Early detection and intervention</a:t>
            </a:r>
          </a:p>
          <a:p>
            <a:r>
              <a:rPr lang="en-US" dirty="0"/>
              <a:t>Non-invasive and safe for patients</a:t>
            </a:r>
          </a:p>
          <a:p>
            <a:r>
              <a:rPr lang="en-US" dirty="0"/>
              <a:t>Cost-effective compared to traditional methods</a:t>
            </a:r>
          </a:p>
          <a:p>
            <a:r>
              <a:rPr lang="en-US" dirty="0"/>
              <a:t>Improved patient outcomes and quality of life</a:t>
            </a:r>
          </a:p>
          <a:p>
            <a:endParaRPr lang="en-US" dirty="0"/>
          </a:p>
        </p:txBody>
      </p:sp>
    </p:spTree>
    <p:extLst>
      <p:ext uri="{BB962C8B-B14F-4D97-AF65-F5344CB8AC3E}">
        <p14:creationId xmlns:p14="http://schemas.microsoft.com/office/powerpoint/2010/main" val="3724258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23B9-2930-6BC5-E5A9-DC28FC7CE399}"/>
              </a:ext>
            </a:extLst>
          </p:cNvPr>
          <p:cNvSpPr>
            <a:spLocks noGrp="1"/>
          </p:cNvSpPr>
          <p:nvPr>
            <p:ph type="title"/>
          </p:nvPr>
        </p:nvSpPr>
        <p:spPr>
          <a:xfrm>
            <a:off x="914400" y="228600"/>
            <a:ext cx="7315200" cy="715963"/>
          </a:xfrm>
        </p:spPr>
        <p:txBody>
          <a:bodyPr/>
          <a:lstStyle/>
          <a:p>
            <a:pPr algn="ctr"/>
            <a:r>
              <a:rPr lang="en-US" dirty="0"/>
              <a:t>Limitations and Challenges</a:t>
            </a:r>
          </a:p>
        </p:txBody>
      </p:sp>
      <p:sp>
        <p:nvSpPr>
          <p:cNvPr id="3" name="Content Placeholder 2">
            <a:extLst>
              <a:ext uri="{FF2B5EF4-FFF2-40B4-BE49-F238E27FC236}">
                <a16:creationId xmlns:a16="http://schemas.microsoft.com/office/drawing/2014/main" id="{8C012AC6-DD42-6284-35DB-C4D5EFDFC052}"/>
              </a:ext>
            </a:extLst>
          </p:cNvPr>
          <p:cNvSpPr>
            <a:spLocks noGrp="1"/>
          </p:cNvSpPr>
          <p:nvPr>
            <p:ph idx="1"/>
          </p:nvPr>
        </p:nvSpPr>
        <p:spPr/>
        <p:txBody>
          <a:bodyPr/>
          <a:lstStyle/>
          <a:p>
            <a:r>
              <a:rPr lang="en-US" sz="2800" dirty="0"/>
              <a:t>Availability and accessibility in certain regions</a:t>
            </a:r>
          </a:p>
          <a:p>
            <a:r>
              <a:rPr lang="en-US" sz="2800" dirty="0"/>
              <a:t>Training and expertise required for interpretation of complex imaging data</a:t>
            </a:r>
          </a:p>
          <a:p>
            <a:r>
              <a:rPr lang="en-US" sz="2800" dirty="0"/>
              <a:t>Cost implications for implementation and maintenance</a:t>
            </a:r>
          </a:p>
          <a:p>
            <a:r>
              <a:rPr lang="en-US" sz="2800" dirty="0"/>
              <a:t>Ethical considerations surrounding the use of AI and patient privacy</a:t>
            </a:r>
          </a:p>
        </p:txBody>
      </p:sp>
    </p:spTree>
    <p:extLst>
      <p:ext uri="{BB962C8B-B14F-4D97-AF65-F5344CB8AC3E}">
        <p14:creationId xmlns:p14="http://schemas.microsoft.com/office/powerpoint/2010/main" val="2416540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5D2A-7252-6860-999F-DA7343CF9F7D}"/>
              </a:ext>
            </a:extLst>
          </p:cNvPr>
          <p:cNvSpPr>
            <a:spLocks noGrp="1"/>
          </p:cNvSpPr>
          <p:nvPr>
            <p:ph type="title"/>
          </p:nvPr>
        </p:nvSpPr>
        <p:spPr/>
        <p:txBody>
          <a:bodyPr/>
          <a:lstStyle/>
          <a:p>
            <a:pPr algn="ctr"/>
            <a:br>
              <a:rPr lang="en-US" dirty="0"/>
            </a:br>
            <a:br>
              <a:rPr lang="en-US" dirty="0"/>
            </a:br>
            <a:r>
              <a:rPr lang="en-US" dirty="0"/>
              <a:t>Oren Plous MD, FACS</a:t>
            </a:r>
          </a:p>
        </p:txBody>
      </p:sp>
      <p:sp>
        <p:nvSpPr>
          <p:cNvPr id="3" name="Content Placeholder 2">
            <a:extLst>
              <a:ext uri="{FF2B5EF4-FFF2-40B4-BE49-F238E27FC236}">
                <a16:creationId xmlns:a16="http://schemas.microsoft.com/office/drawing/2014/main" id="{3AC791FA-A192-BFCA-BC22-F0BBBCF27926}"/>
              </a:ext>
            </a:extLst>
          </p:cNvPr>
          <p:cNvSpPr>
            <a:spLocks noGrp="1"/>
          </p:cNvSpPr>
          <p:nvPr>
            <p:ph idx="1"/>
          </p:nvPr>
        </p:nvSpPr>
        <p:spPr/>
        <p:txBody>
          <a:bodyPr/>
          <a:lstStyle/>
          <a:p>
            <a:pPr algn="ctr"/>
            <a:endParaRPr lang="en-US" dirty="0"/>
          </a:p>
          <a:p>
            <a:pPr algn="ctr"/>
            <a:endParaRPr lang="en-US" dirty="0"/>
          </a:p>
          <a:p>
            <a:pPr algn="ctr"/>
            <a:endParaRPr lang="en-US" dirty="0"/>
          </a:p>
          <a:p>
            <a:pPr algn="ctr"/>
            <a:r>
              <a:rPr lang="en-US" dirty="0"/>
              <a:t>Financial Disclosures: None</a:t>
            </a:r>
          </a:p>
        </p:txBody>
      </p:sp>
    </p:spTree>
    <p:extLst>
      <p:ext uri="{BB962C8B-B14F-4D97-AF65-F5344CB8AC3E}">
        <p14:creationId xmlns:p14="http://schemas.microsoft.com/office/powerpoint/2010/main" val="2989320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B76D-B74D-5EC6-AB26-F96688BA38C5}"/>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B7DA7C57-4FEA-E5EA-F5F1-147BA7323C35}"/>
              </a:ext>
            </a:extLst>
          </p:cNvPr>
          <p:cNvSpPr>
            <a:spLocks noGrp="1"/>
          </p:cNvSpPr>
          <p:nvPr>
            <p:ph idx="1"/>
          </p:nvPr>
        </p:nvSpPr>
        <p:spPr/>
        <p:txBody>
          <a:bodyPr/>
          <a:lstStyle/>
          <a:p>
            <a:r>
              <a:rPr lang="en-US" sz="2400" dirty="0"/>
              <a:t>Current diagnostic modalities such as OCT, OCT-A, FAF, and ERG have revolutionized retinal disease diagnosis and management in office settings</a:t>
            </a:r>
          </a:p>
          <a:p>
            <a:r>
              <a:rPr lang="en-US" sz="2400" dirty="0"/>
              <a:t>Future developments hold promising potential, including AI, wearable devices, molecular imaging, and gene therapy</a:t>
            </a:r>
          </a:p>
          <a:p>
            <a:r>
              <a:rPr lang="en-US" sz="2400" dirty="0"/>
              <a:t>Continued research, innovation, and collaboration are essential for improving retinal disease diagnosis and patient outcomes</a:t>
            </a:r>
          </a:p>
        </p:txBody>
      </p:sp>
    </p:spTree>
    <p:extLst>
      <p:ext uri="{BB962C8B-B14F-4D97-AF65-F5344CB8AC3E}">
        <p14:creationId xmlns:p14="http://schemas.microsoft.com/office/powerpoint/2010/main" val="161845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0DA0-E919-8CDD-4D1C-7031B25AD4FA}"/>
              </a:ext>
            </a:extLst>
          </p:cNvPr>
          <p:cNvSpPr>
            <a:spLocks noGrp="1"/>
          </p:cNvSpPr>
          <p:nvPr>
            <p:ph type="title"/>
          </p:nvPr>
        </p:nvSpPr>
        <p:spPr>
          <a:xfrm>
            <a:off x="914400" y="794203"/>
            <a:ext cx="7658100" cy="715963"/>
          </a:xfrm>
        </p:spPr>
        <p:txBody>
          <a:bodyPr/>
          <a:lstStyle/>
          <a:p>
            <a:br>
              <a:rPr lang="en-US" dirty="0"/>
            </a:br>
            <a:r>
              <a:rPr lang="en-US" dirty="0"/>
              <a:t>Objective of this Presentation</a:t>
            </a:r>
            <a:br>
              <a:rPr lang="en-US" dirty="0"/>
            </a:br>
            <a:endParaRPr lang="en-US" dirty="0"/>
          </a:p>
        </p:txBody>
      </p:sp>
      <p:sp>
        <p:nvSpPr>
          <p:cNvPr id="3" name="Content Placeholder 2">
            <a:extLst>
              <a:ext uri="{FF2B5EF4-FFF2-40B4-BE49-F238E27FC236}">
                <a16:creationId xmlns:a16="http://schemas.microsoft.com/office/drawing/2014/main" id="{F7229D6A-2F3D-0241-F1F8-3A51509B1F8A}"/>
              </a:ext>
            </a:extLst>
          </p:cNvPr>
          <p:cNvSpPr>
            <a:spLocks noGrp="1"/>
          </p:cNvSpPr>
          <p:nvPr>
            <p:ph idx="1"/>
          </p:nvPr>
        </p:nvSpPr>
        <p:spPr>
          <a:xfrm>
            <a:off x="419100" y="1493837"/>
            <a:ext cx="8458200" cy="3870325"/>
          </a:xfrm>
        </p:spPr>
        <p:txBody>
          <a:bodyPr/>
          <a:lstStyle/>
          <a:p>
            <a:pPr marL="0" indent="0">
              <a:buNone/>
            </a:pPr>
            <a:r>
              <a:rPr lang="en-US" dirty="0"/>
              <a:t> </a:t>
            </a:r>
          </a:p>
          <a:p>
            <a:endParaRPr lang="en-US" dirty="0"/>
          </a:p>
          <a:p>
            <a:pPr marL="0" indent="0" algn="ctr">
              <a:buNone/>
            </a:pPr>
            <a:r>
              <a:rPr lang="en-US" dirty="0"/>
              <a:t>	To explore the current and future diagnostic modalities for retinal disease in office settings</a:t>
            </a:r>
          </a:p>
          <a:p>
            <a:endParaRPr lang="en-US" dirty="0"/>
          </a:p>
        </p:txBody>
      </p:sp>
    </p:spTree>
    <p:extLst>
      <p:ext uri="{BB962C8B-B14F-4D97-AF65-F5344CB8AC3E}">
        <p14:creationId xmlns:p14="http://schemas.microsoft.com/office/powerpoint/2010/main" val="3407743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8DB8-73AD-1D99-49AF-3F905AF3AA77}"/>
              </a:ext>
            </a:extLst>
          </p:cNvPr>
          <p:cNvSpPr>
            <a:spLocks noGrp="1"/>
          </p:cNvSpPr>
          <p:nvPr>
            <p:ph type="title"/>
          </p:nvPr>
        </p:nvSpPr>
        <p:spPr>
          <a:xfrm>
            <a:off x="304800" y="304800"/>
            <a:ext cx="8610600" cy="1371600"/>
          </a:xfrm>
        </p:spPr>
        <p:txBody>
          <a:bodyPr/>
          <a:lstStyle/>
          <a:p>
            <a:pPr algn="ctr"/>
            <a:r>
              <a:rPr lang="en-US" sz="3600" dirty="0"/>
              <a:t>Diagnostic Methods Used In A Retina Practice</a:t>
            </a:r>
            <a:br>
              <a:rPr lang="en-US" dirty="0"/>
            </a:br>
            <a:endParaRPr lang="en-US" dirty="0"/>
          </a:p>
        </p:txBody>
      </p:sp>
      <p:sp>
        <p:nvSpPr>
          <p:cNvPr id="3" name="Content Placeholder 2">
            <a:extLst>
              <a:ext uri="{FF2B5EF4-FFF2-40B4-BE49-F238E27FC236}">
                <a16:creationId xmlns:a16="http://schemas.microsoft.com/office/drawing/2014/main" id="{466D26D5-A08B-09B3-0756-795BC6C925B0}"/>
              </a:ext>
            </a:extLst>
          </p:cNvPr>
          <p:cNvSpPr>
            <a:spLocks noGrp="1"/>
          </p:cNvSpPr>
          <p:nvPr>
            <p:ph idx="1"/>
          </p:nvPr>
        </p:nvSpPr>
        <p:spPr>
          <a:xfrm>
            <a:off x="16329" y="1398361"/>
            <a:ext cx="7315200" cy="5383439"/>
          </a:xfrm>
        </p:spPr>
        <p:txBody>
          <a:bodyPr/>
          <a:lstStyle/>
          <a:p>
            <a:r>
              <a:rPr lang="en-US" sz="2400" dirty="0"/>
              <a:t>The usual suspects - common:</a:t>
            </a:r>
          </a:p>
          <a:p>
            <a:pPr marL="0" indent="0">
              <a:buNone/>
            </a:pPr>
            <a:r>
              <a:rPr lang="en-US" sz="2400" dirty="0"/>
              <a:t>       </a:t>
            </a:r>
            <a:r>
              <a:rPr lang="en-US" sz="2000" dirty="0"/>
              <a:t>Visual Acuity Testing: Snellen, ETDRS</a:t>
            </a:r>
          </a:p>
          <a:p>
            <a:pPr marL="0" indent="0">
              <a:buNone/>
            </a:pPr>
            <a:r>
              <a:rPr lang="en-US" sz="2000" dirty="0"/>
              <a:t>        Color Plate Testing (Ishihara, Farnsworth)</a:t>
            </a:r>
          </a:p>
          <a:p>
            <a:pPr marL="0" indent="0">
              <a:buNone/>
            </a:pPr>
            <a:r>
              <a:rPr lang="en-US" sz="2000" dirty="0"/>
              <a:t>        Direct visualization: Slit lamp, BIO</a:t>
            </a:r>
          </a:p>
          <a:p>
            <a:pPr marL="0" indent="0">
              <a:buNone/>
            </a:pPr>
            <a:r>
              <a:rPr lang="en-US" sz="2000" dirty="0"/>
              <a:t>        Fundus Imaging: Color photos, Fluorescein         	Angiography (FA)</a:t>
            </a:r>
          </a:p>
          <a:p>
            <a:pPr marL="0" indent="0">
              <a:buNone/>
            </a:pPr>
            <a:r>
              <a:rPr lang="en-US" sz="2000" dirty="0"/>
              <a:t>         Retinal Cross-Sectional Imaging: Time Domain OCT, 	Ultrasound (A/B) </a:t>
            </a:r>
          </a:p>
          <a:p>
            <a:r>
              <a:rPr lang="en-US" sz="2400" dirty="0"/>
              <a:t>Less Common:</a:t>
            </a:r>
          </a:p>
          <a:p>
            <a:pPr lvl="1"/>
            <a:r>
              <a:rPr lang="en-US" sz="2000" dirty="0"/>
              <a:t>Indocyanine Green (ICG) Angiography</a:t>
            </a:r>
          </a:p>
          <a:p>
            <a:pPr lvl="1"/>
            <a:r>
              <a:rPr lang="en-US" sz="2000" dirty="0"/>
              <a:t>Fundus Auto Fluorescence</a:t>
            </a:r>
          </a:p>
          <a:p>
            <a:pPr lvl="1"/>
            <a:r>
              <a:rPr lang="en-US" sz="2000" dirty="0"/>
              <a:t>OCT Angiography, Swept Source OCT</a:t>
            </a:r>
          </a:p>
          <a:p>
            <a:pPr lvl="1"/>
            <a:r>
              <a:rPr lang="en-US" sz="2000" dirty="0"/>
              <a:t>ERG Testing, EOM Testing</a:t>
            </a:r>
          </a:p>
          <a:p>
            <a:pPr lvl="1"/>
            <a:r>
              <a:rPr lang="en-US" sz="2000" dirty="0"/>
              <a:t>Ultra Wide Field Imaging (</a:t>
            </a:r>
            <a:r>
              <a:rPr lang="en-US" sz="2000" dirty="0" err="1"/>
              <a:t>Optos</a:t>
            </a:r>
            <a:r>
              <a:rPr lang="en-US" sz="2000" dirty="0"/>
              <a:t>, Zeiss)</a:t>
            </a:r>
          </a:p>
          <a:p>
            <a:pPr lvl="1"/>
            <a:endParaRPr lang="en-US" sz="2000" dirty="0"/>
          </a:p>
          <a:p>
            <a:pPr lvl="1"/>
            <a:endParaRPr lang="en-US" sz="2000" dirty="0"/>
          </a:p>
          <a:p>
            <a:pPr marL="0" indent="0">
              <a:buNone/>
            </a:pPr>
            <a:endParaRPr lang="en-US" sz="2400" dirty="0"/>
          </a:p>
          <a:p>
            <a:pPr marL="0" indent="0">
              <a:buNone/>
            </a:pPr>
            <a:endParaRPr lang="en-US" sz="2400" dirty="0"/>
          </a:p>
          <a:p>
            <a:pPr marL="0" indent="0">
              <a:buNone/>
            </a:pPr>
            <a:r>
              <a:rPr lang="en-US" sz="2400" dirty="0"/>
              <a:t>        </a:t>
            </a:r>
          </a:p>
          <a:p>
            <a:pPr marL="0" indent="0">
              <a:buNone/>
            </a:pPr>
            <a:r>
              <a:rPr lang="en-US" sz="2400" dirty="0"/>
              <a:t>	</a:t>
            </a:r>
          </a:p>
        </p:txBody>
      </p:sp>
      <p:pic>
        <p:nvPicPr>
          <p:cNvPr id="5" name="Picture 4">
            <a:extLst>
              <a:ext uri="{FF2B5EF4-FFF2-40B4-BE49-F238E27FC236}">
                <a16:creationId xmlns:a16="http://schemas.microsoft.com/office/drawing/2014/main" id="{0BD946FC-4D8A-E993-013E-8D83A2B20A20}"/>
              </a:ext>
            </a:extLst>
          </p:cNvPr>
          <p:cNvPicPr>
            <a:picLocks noChangeAspect="1"/>
          </p:cNvPicPr>
          <p:nvPr/>
        </p:nvPicPr>
        <p:blipFill>
          <a:blip r:embed="rId2"/>
          <a:stretch>
            <a:fillRect/>
          </a:stretch>
        </p:blipFill>
        <p:spPr>
          <a:xfrm>
            <a:off x="5624131" y="1785817"/>
            <a:ext cx="1658965" cy="1681283"/>
          </a:xfrm>
          <a:prstGeom prst="rect">
            <a:avLst/>
          </a:prstGeom>
        </p:spPr>
      </p:pic>
      <p:pic>
        <p:nvPicPr>
          <p:cNvPr id="158722" name="Picture 2" descr="Secret Squirrel (1965) @ The Cartoon Databank">
            <a:extLst>
              <a:ext uri="{FF2B5EF4-FFF2-40B4-BE49-F238E27FC236}">
                <a16:creationId xmlns:a16="http://schemas.microsoft.com/office/drawing/2014/main" id="{7EACCE29-1490-0774-5D0A-5348F10B9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214" y="4697639"/>
            <a:ext cx="170531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31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BFF5-B9BC-2F52-15CD-E0690D8E13C4}"/>
              </a:ext>
            </a:extLst>
          </p:cNvPr>
          <p:cNvSpPr>
            <a:spLocks noGrp="1"/>
          </p:cNvSpPr>
          <p:nvPr>
            <p:ph type="title"/>
          </p:nvPr>
        </p:nvSpPr>
        <p:spPr>
          <a:xfrm>
            <a:off x="838200" y="381000"/>
            <a:ext cx="7315200" cy="715963"/>
          </a:xfrm>
        </p:spPr>
        <p:txBody>
          <a:bodyPr/>
          <a:lstStyle/>
          <a:p>
            <a:pPr algn="ctr"/>
            <a:r>
              <a:rPr lang="en-US" dirty="0"/>
              <a:t>Visual Acuity Testing</a:t>
            </a:r>
          </a:p>
        </p:txBody>
      </p:sp>
      <p:sp>
        <p:nvSpPr>
          <p:cNvPr id="3" name="Content Placeholder 2">
            <a:extLst>
              <a:ext uri="{FF2B5EF4-FFF2-40B4-BE49-F238E27FC236}">
                <a16:creationId xmlns:a16="http://schemas.microsoft.com/office/drawing/2014/main" id="{29E2192B-C7AB-BB83-09D9-15561E0AD614}"/>
              </a:ext>
            </a:extLst>
          </p:cNvPr>
          <p:cNvSpPr>
            <a:spLocks noGrp="1"/>
          </p:cNvSpPr>
          <p:nvPr>
            <p:ph idx="1"/>
          </p:nvPr>
        </p:nvSpPr>
        <p:spPr>
          <a:xfrm>
            <a:off x="76200" y="1096963"/>
            <a:ext cx="7715250" cy="3870325"/>
          </a:xfrm>
        </p:spPr>
        <p:txBody>
          <a:bodyPr/>
          <a:lstStyle/>
          <a:p>
            <a:r>
              <a:rPr lang="en-US" dirty="0"/>
              <a:t>All familiar, is the basis of our trade:</a:t>
            </a:r>
          </a:p>
          <a:p>
            <a:pPr lvl="1"/>
            <a:r>
              <a:rPr lang="en-US" dirty="0"/>
              <a:t>Snellen, Sloan:</a:t>
            </a:r>
          </a:p>
          <a:p>
            <a:pPr marL="457200" lvl="1" indent="0">
              <a:buNone/>
            </a:pPr>
            <a:endParaRPr lang="en-US" dirty="0"/>
          </a:p>
          <a:p>
            <a:pPr marL="457200" lvl="1" indent="0">
              <a:buNone/>
            </a:pPr>
            <a:endParaRPr lang="en-US" dirty="0"/>
          </a:p>
          <a:p>
            <a:pPr lvl="1"/>
            <a:r>
              <a:rPr lang="en-US" dirty="0"/>
              <a:t>ETDRS: </a:t>
            </a:r>
          </a:p>
          <a:p>
            <a:pPr lvl="2"/>
            <a:r>
              <a:rPr lang="en-US" sz="1600" dirty="0"/>
              <a:t>ETDRS stands for Early Treatment Diabetic Retinopathy Study. The ETDRS test is designed to eliminate inaccuracies in the Snellen and Sloan tests</a:t>
            </a:r>
          </a:p>
          <a:p>
            <a:pPr lvl="2"/>
            <a:r>
              <a:rPr lang="en-US" sz="1600" dirty="0"/>
              <a:t>ETDRS charts were theoretically superior to Snellen charts because interpatient differences were more accurately measured and longitudinal follow-up measurements had more consistent precision, regardless of whether the patients had high or low levels of visual acuity.</a:t>
            </a:r>
          </a:p>
        </p:txBody>
      </p:sp>
      <p:sp>
        <p:nvSpPr>
          <p:cNvPr id="7" name="TextBox 6">
            <a:extLst>
              <a:ext uri="{FF2B5EF4-FFF2-40B4-BE49-F238E27FC236}">
                <a16:creationId xmlns:a16="http://schemas.microsoft.com/office/drawing/2014/main" id="{6EA9C948-8691-ACE1-4660-F297A1D190B3}"/>
              </a:ext>
            </a:extLst>
          </p:cNvPr>
          <p:cNvSpPr txBox="1"/>
          <p:nvPr/>
        </p:nvSpPr>
        <p:spPr>
          <a:xfrm>
            <a:off x="3841459" y="5463678"/>
            <a:ext cx="1263941" cy="461665"/>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6394CB43-C758-D03C-6199-291DB3587CF8}"/>
              </a:ext>
            </a:extLst>
          </p:cNvPr>
          <p:cNvPicPr>
            <a:picLocks noChangeAspect="1"/>
          </p:cNvPicPr>
          <p:nvPr/>
        </p:nvPicPr>
        <p:blipFill rotWithShape="1">
          <a:blip r:embed="rId2"/>
          <a:srcRect l="-1685" t="-13917" r="1685" b="13917"/>
          <a:stretch/>
        </p:blipFill>
        <p:spPr>
          <a:xfrm>
            <a:off x="2837267" y="5463678"/>
            <a:ext cx="2644548" cy="1219200"/>
          </a:xfrm>
          <a:prstGeom prst="rect">
            <a:avLst/>
          </a:prstGeom>
        </p:spPr>
      </p:pic>
      <p:pic>
        <p:nvPicPr>
          <p:cNvPr id="11" name="Picture 10">
            <a:extLst>
              <a:ext uri="{FF2B5EF4-FFF2-40B4-BE49-F238E27FC236}">
                <a16:creationId xmlns:a16="http://schemas.microsoft.com/office/drawing/2014/main" id="{64435934-1A72-588A-34DB-F8A1C6FF77B9}"/>
              </a:ext>
            </a:extLst>
          </p:cNvPr>
          <p:cNvPicPr>
            <a:picLocks noChangeAspect="1"/>
          </p:cNvPicPr>
          <p:nvPr/>
        </p:nvPicPr>
        <p:blipFill>
          <a:blip r:embed="rId3"/>
          <a:stretch>
            <a:fillRect/>
          </a:stretch>
        </p:blipFill>
        <p:spPr>
          <a:xfrm>
            <a:off x="3944712" y="1730375"/>
            <a:ext cx="1504446" cy="1393825"/>
          </a:xfrm>
          <a:prstGeom prst="rect">
            <a:avLst/>
          </a:prstGeom>
        </p:spPr>
      </p:pic>
    </p:spTree>
    <p:extLst>
      <p:ext uri="{BB962C8B-B14F-4D97-AF65-F5344CB8AC3E}">
        <p14:creationId xmlns:p14="http://schemas.microsoft.com/office/powerpoint/2010/main" val="106377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677A-B337-1C45-8D1C-C730F230C118}"/>
              </a:ext>
            </a:extLst>
          </p:cNvPr>
          <p:cNvSpPr>
            <a:spLocks noGrp="1"/>
          </p:cNvSpPr>
          <p:nvPr>
            <p:ph type="title"/>
          </p:nvPr>
        </p:nvSpPr>
        <p:spPr>
          <a:xfrm>
            <a:off x="609600" y="228600"/>
            <a:ext cx="7315200" cy="715963"/>
          </a:xfrm>
        </p:spPr>
        <p:txBody>
          <a:bodyPr/>
          <a:lstStyle/>
          <a:p>
            <a:pPr algn="ctr"/>
            <a:r>
              <a:rPr lang="en-US" dirty="0"/>
              <a:t>Color Plate Testing</a:t>
            </a:r>
          </a:p>
        </p:txBody>
      </p:sp>
      <p:sp>
        <p:nvSpPr>
          <p:cNvPr id="3" name="Content Placeholder 2">
            <a:extLst>
              <a:ext uri="{FF2B5EF4-FFF2-40B4-BE49-F238E27FC236}">
                <a16:creationId xmlns:a16="http://schemas.microsoft.com/office/drawing/2014/main" id="{7CE1597C-8136-216D-8FA0-4279D4126420}"/>
              </a:ext>
            </a:extLst>
          </p:cNvPr>
          <p:cNvSpPr>
            <a:spLocks noGrp="1"/>
          </p:cNvSpPr>
          <p:nvPr>
            <p:ph idx="1"/>
          </p:nvPr>
        </p:nvSpPr>
        <p:spPr>
          <a:xfrm>
            <a:off x="228600" y="1131548"/>
            <a:ext cx="7315200" cy="3870325"/>
          </a:xfrm>
        </p:spPr>
        <p:txBody>
          <a:bodyPr/>
          <a:lstStyle/>
          <a:p>
            <a:r>
              <a:rPr lang="en-US" dirty="0"/>
              <a:t>Ishihara</a:t>
            </a:r>
          </a:p>
          <a:p>
            <a:pPr marL="0" indent="0">
              <a:buNone/>
            </a:pPr>
            <a:endParaRPr lang="en-US" dirty="0"/>
          </a:p>
          <a:p>
            <a:r>
              <a:rPr lang="en-US" dirty="0"/>
              <a:t>Farnsworth-Munsell</a:t>
            </a:r>
          </a:p>
          <a:p>
            <a:endParaRPr lang="en-US" dirty="0"/>
          </a:p>
          <a:p>
            <a:endParaRPr lang="en-US" dirty="0"/>
          </a:p>
          <a:p>
            <a:r>
              <a:rPr lang="en-US" sz="2600" dirty="0"/>
              <a:t>We are all familiar with these tests. I use the Ishihara as a screen not just for color blindness but also to diagnose subtle cone and rod dystrophies (variable dyschromatopsia), which can have a surprisingly wide spectrum of individual penetrance.</a:t>
            </a:r>
          </a:p>
          <a:p>
            <a:pPr marL="0" indent="0">
              <a:buNone/>
            </a:pPr>
            <a:endParaRPr lang="en-US" dirty="0"/>
          </a:p>
        </p:txBody>
      </p:sp>
      <p:pic>
        <p:nvPicPr>
          <p:cNvPr id="4" name="Picture 3">
            <a:extLst>
              <a:ext uri="{FF2B5EF4-FFF2-40B4-BE49-F238E27FC236}">
                <a16:creationId xmlns:a16="http://schemas.microsoft.com/office/drawing/2014/main" id="{E94AD304-890F-9801-FF58-DF6B2C215DD6}"/>
              </a:ext>
            </a:extLst>
          </p:cNvPr>
          <p:cNvPicPr>
            <a:picLocks noChangeAspect="1"/>
          </p:cNvPicPr>
          <p:nvPr/>
        </p:nvPicPr>
        <p:blipFill>
          <a:blip r:embed="rId2"/>
          <a:stretch>
            <a:fillRect/>
          </a:stretch>
        </p:blipFill>
        <p:spPr>
          <a:xfrm>
            <a:off x="6086875" y="1295400"/>
            <a:ext cx="1456925" cy="1143000"/>
          </a:xfrm>
          <a:prstGeom prst="rect">
            <a:avLst/>
          </a:prstGeom>
        </p:spPr>
      </p:pic>
      <p:pic>
        <p:nvPicPr>
          <p:cNvPr id="5" name="Picture 4">
            <a:extLst>
              <a:ext uri="{FF2B5EF4-FFF2-40B4-BE49-F238E27FC236}">
                <a16:creationId xmlns:a16="http://schemas.microsoft.com/office/drawing/2014/main" id="{568EE7B3-9713-9059-B5D1-B857E06EEA50}"/>
              </a:ext>
            </a:extLst>
          </p:cNvPr>
          <p:cNvPicPr>
            <a:picLocks noChangeAspect="1"/>
          </p:cNvPicPr>
          <p:nvPr/>
        </p:nvPicPr>
        <p:blipFill>
          <a:blip r:embed="rId3"/>
          <a:stretch>
            <a:fillRect/>
          </a:stretch>
        </p:blipFill>
        <p:spPr>
          <a:xfrm>
            <a:off x="6081432" y="2636271"/>
            <a:ext cx="1456925" cy="1095545"/>
          </a:xfrm>
          <a:prstGeom prst="rect">
            <a:avLst/>
          </a:prstGeom>
        </p:spPr>
      </p:pic>
    </p:spTree>
    <p:extLst>
      <p:ext uri="{BB962C8B-B14F-4D97-AF65-F5344CB8AC3E}">
        <p14:creationId xmlns:p14="http://schemas.microsoft.com/office/powerpoint/2010/main" val="300373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ABB2-E0CB-1B11-E6D2-C347FF213552}"/>
              </a:ext>
            </a:extLst>
          </p:cNvPr>
          <p:cNvSpPr>
            <a:spLocks noGrp="1"/>
          </p:cNvSpPr>
          <p:nvPr>
            <p:ph type="title"/>
          </p:nvPr>
        </p:nvSpPr>
        <p:spPr>
          <a:xfrm>
            <a:off x="914400" y="76200"/>
            <a:ext cx="7315200" cy="715963"/>
          </a:xfrm>
        </p:spPr>
        <p:txBody>
          <a:bodyPr/>
          <a:lstStyle/>
          <a:p>
            <a:pPr algn="ctr"/>
            <a:r>
              <a:rPr lang="en-US" dirty="0"/>
              <a:t>Visual Field Testing </a:t>
            </a:r>
          </a:p>
        </p:txBody>
      </p:sp>
      <p:sp>
        <p:nvSpPr>
          <p:cNvPr id="3" name="Content Placeholder 2">
            <a:extLst>
              <a:ext uri="{FF2B5EF4-FFF2-40B4-BE49-F238E27FC236}">
                <a16:creationId xmlns:a16="http://schemas.microsoft.com/office/drawing/2014/main" id="{E979EDFE-0F94-42DB-871A-280F8F429C56}"/>
              </a:ext>
            </a:extLst>
          </p:cNvPr>
          <p:cNvSpPr>
            <a:spLocks noGrp="1"/>
          </p:cNvSpPr>
          <p:nvPr>
            <p:ph idx="1"/>
          </p:nvPr>
        </p:nvSpPr>
        <p:spPr>
          <a:xfrm>
            <a:off x="457200" y="1447800"/>
            <a:ext cx="7315200" cy="3870325"/>
          </a:xfrm>
        </p:spPr>
        <p:txBody>
          <a:bodyPr/>
          <a:lstStyle/>
          <a:p>
            <a:r>
              <a:rPr lang="en-US" dirty="0"/>
              <a:t>Humphrey vs. </a:t>
            </a:r>
            <a:r>
              <a:rPr lang="en-US" dirty="0" err="1"/>
              <a:t>Goldmann</a:t>
            </a:r>
            <a:endParaRPr lang="en-US" dirty="0"/>
          </a:p>
          <a:p>
            <a:endParaRPr lang="en-US" dirty="0"/>
          </a:p>
          <a:p>
            <a:r>
              <a:rPr lang="en-US" sz="2400" dirty="0" err="1"/>
              <a:t>Goldmann</a:t>
            </a:r>
            <a:r>
              <a:rPr lang="en-US" sz="2400" dirty="0"/>
              <a:t> Visual Field</a:t>
            </a:r>
          </a:p>
          <a:p>
            <a:pPr lvl="1"/>
            <a:r>
              <a:rPr lang="en-US" sz="2000" dirty="0"/>
              <a:t>Loved by neuro ophthalmologists</a:t>
            </a:r>
          </a:p>
          <a:p>
            <a:pPr lvl="1"/>
            <a:r>
              <a:rPr lang="en-US" sz="2000" dirty="0"/>
              <a:t>Very tedious</a:t>
            </a:r>
          </a:p>
          <a:p>
            <a:endParaRPr lang="en-US" dirty="0"/>
          </a:p>
          <a:p>
            <a:r>
              <a:rPr lang="en-US" sz="2000" dirty="0"/>
              <a:t>10-2 Humphrey Visual Field (HVF)</a:t>
            </a:r>
          </a:p>
          <a:p>
            <a:pPr lvl="1"/>
            <a:r>
              <a:rPr lang="en-US" sz="2000" dirty="0"/>
              <a:t>Plaquenil screening</a:t>
            </a:r>
          </a:p>
          <a:p>
            <a:r>
              <a:rPr lang="en-US" sz="2000" dirty="0"/>
              <a:t>24-2 HVF </a:t>
            </a:r>
          </a:p>
          <a:p>
            <a:pPr lvl="1"/>
            <a:r>
              <a:rPr lang="en-US" sz="2000" dirty="0"/>
              <a:t>Retinal vascular occlusions, Retinitis pigmentosa and other retinal dystrophies, central stroke</a:t>
            </a:r>
          </a:p>
          <a:p>
            <a:r>
              <a:rPr lang="en-US" sz="2000" dirty="0"/>
              <a:t>30-2 HVF</a:t>
            </a:r>
          </a:p>
          <a:p>
            <a:pPr lvl="1"/>
            <a:r>
              <a:rPr lang="en-US" sz="2000" dirty="0"/>
              <a:t>Best for wide field analysis, can be cumbersome</a:t>
            </a:r>
          </a:p>
          <a:p>
            <a:pPr marL="457200" lvl="1" indent="0">
              <a:buNone/>
            </a:pPr>
            <a:r>
              <a:rPr lang="en-US" dirty="0"/>
              <a:t> </a:t>
            </a:r>
          </a:p>
        </p:txBody>
      </p:sp>
      <p:pic>
        <p:nvPicPr>
          <p:cNvPr id="4" name="Picture 3">
            <a:extLst>
              <a:ext uri="{FF2B5EF4-FFF2-40B4-BE49-F238E27FC236}">
                <a16:creationId xmlns:a16="http://schemas.microsoft.com/office/drawing/2014/main" id="{18080F0C-BB38-C29D-23A1-3D379A1B8041}"/>
              </a:ext>
            </a:extLst>
          </p:cNvPr>
          <p:cNvPicPr>
            <a:picLocks noChangeAspect="1"/>
          </p:cNvPicPr>
          <p:nvPr/>
        </p:nvPicPr>
        <p:blipFill>
          <a:blip r:embed="rId2"/>
          <a:stretch>
            <a:fillRect/>
          </a:stretch>
        </p:blipFill>
        <p:spPr>
          <a:xfrm>
            <a:off x="6096000" y="2362200"/>
            <a:ext cx="2438400" cy="1777365"/>
          </a:xfrm>
          <a:prstGeom prst="rect">
            <a:avLst/>
          </a:prstGeom>
        </p:spPr>
      </p:pic>
    </p:spTree>
    <p:extLst>
      <p:ext uri="{BB962C8B-B14F-4D97-AF65-F5344CB8AC3E}">
        <p14:creationId xmlns:p14="http://schemas.microsoft.com/office/powerpoint/2010/main" val="130382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0E4D-6EF5-029E-3E93-0D816B004E51}"/>
              </a:ext>
            </a:extLst>
          </p:cNvPr>
          <p:cNvSpPr>
            <a:spLocks noGrp="1"/>
          </p:cNvSpPr>
          <p:nvPr>
            <p:ph type="title"/>
          </p:nvPr>
        </p:nvSpPr>
        <p:spPr>
          <a:xfrm>
            <a:off x="838200" y="0"/>
            <a:ext cx="7315200" cy="715963"/>
          </a:xfrm>
        </p:spPr>
        <p:txBody>
          <a:bodyPr/>
          <a:lstStyle/>
          <a:p>
            <a:pPr algn="ctr"/>
            <a:r>
              <a:rPr lang="en-US" dirty="0"/>
              <a:t>Color Fundus Photography</a:t>
            </a:r>
          </a:p>
        </p:txBody>
      </p:sp>
      <p:sp>
        <p:nvSpPr>
          <p:cNvPr id="3" name="Content Placeholder 2">
            <a:extLst>
              <a:ext uri="{FF2B5EF4-FFF2-40B4-BE49-F238E27FC236}">
                <a16:creationId xmlns:a16="http://schemas.microsoft.com/office/drawing/2014/main" id="{D9288EC6-EA8C-48AB-FCFB-D1962BDA993D}"/>
              </a:ext>
            </a:extLst>
          </p:cNvPr>
          <p:cNvSpPr>
            <a:spLocks noGrp="1"/>
          </p:cNvSpPr>
          <p:nvPr>
            <p:ph idx="1"/>
          </p:nvPr>
        </p:nvSpPr>
        <p:spPr>
          <a:xfrm>
            <a:off x="381000" y="1524000"/>
            <a:ext cx="7867650" cy="3870325"/>
          </a:xfrm>
        </p:spPr>
        <p:txBody>
          <a:bodyPr/>
          <a:lstStyle/>
          <a:p>
            <a:r>
              <a:rPr lang="en-US" sz="2400" dirty="0"/>
              <a:t>Color fundus photography has been a mainstay of retina practice for years. With the transition from film to digital systems, instant evaluation became possible.</a:t>
            </a:r>
          </a:p>
          <a:p>
            <a:pPr marL="0" indent="0">
              <a:buNone/>
            </a:pPr>
            <a:endParaRPr lang="en-US" sz="2400" dirty="0"/>
          </a:p>
          <a:p>
            <a:r>
              <a:rPr lang="en-US" sz="2400" dirty="0"/>
              <a:t>Wide field sweeps were available but could be tedious to perform</a:t>
            </a:r>
          </a:p>
        </p:txBody>
      </p:sp>
      <p:pic>
        <p:nvPicPr>
          <p:cNvPr id="159748" name="Picture 4">
            <a:extLst>
              <a:ext uri="{FF2B5EF4-FFF2-40B4-BE49-F238E27FC236}">
                <a16:creationId xmlns:a16="http://schemas.microsoft.com/office/drawing/2014/main" id="{3F83D56D-A4B6-E6B2-F775-BA884193B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495800"/>
            <a:ext cx="2286000" cy="16372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7182AE-4734-59ED-BDE9-9E864F028B8A}"/>
              </a:ext>
            </a:extLst>
          </p:cNvPr>
          <p:cNvSpPr txBox="1"/>
          <p:nvPr/>
        </p:nvSpPr>
        <p:spPr>
          <a:xfrm>
            <a:off x="4131129" y="5105400"/>
            <a:ext cx="1295400" cy="738664"/>
          </a:xfrm>
          <a:prstGeom prst="rect">
            <a:avLst/>
          </a:prstGeom>
          <a:noFill/>
        </p:spPr>
        <p:txBody>
          <a:bodyPr wrap="square" rtlCol="0">
            <a:spAutoFit/>
          </a:bodyPr>
          <a:lstStyle/>
          <a:p>
            <a:r>
              <a:rPr lang="en-US" sz="1400" dirty="0"/>
              <a:t>Zeiss FF450</a:t>
            </a:r>
          </a:p>
          <a:p>
            <a:r>
              <a:rPr lang="en-US" sz="1400" dirty="0"/>
              <a:t>digital fundus camera</a:t>
            </a:r>
          </a:p>
        </p:txBody>
      </p:sp>
    </p:spTree>
    <p:extLst>
      <p:ext uri="{BB962C8B-B14F-4D97-AF65-F5344CB8AC3E}">
        <p14:creationId xmlns:p14="http://schemas.microsoft.com/office/powerpoint/2010/main" val="837064855"/>
      </p:ext>
    </p:extLst>
  </p:cSld>
  <p:clrMapOvr>
    <a:masterClrMapping/>
  </p:clrMapOvr>
</p:sld>
</file>

<file path=ppt/theme/theme1.xml><?xml version="1.0" encoding="utf-8"?>
<a:theme xmlns:a="http://schemas.openxmlformats.org/drawingml/2006/main" name="powerpoint-template-24">
  <a:themeElements>
    <a:clrScheme name="powerpoint-template-24 14">
      <a:dk1>
        <a:srgbClr val="EAEAEA"/>
      </a:dk1>
      <a:lt1>
        <a:srgbClr val="FFFFFF"/>
      </a:lt1>
      <a:dk2>
        <a:srgbClr val="4D4D4D"/>
      </a:dk2>
      <a:lt2>
        <a:srgbClr val="CC3300"/>
      </a:lt2>
      <a:accent1>
        <a:srgbClr val="2C3346"/>
      </a:accent1>
      <a:accent2>
        <a:srgbClr val="49556B"/>
      </a:accent2>
      <a:accent3>
        <a:srgbClr val="FFFFFF"/>
      </a:accent3>
      <a:accent4>
        <a:srgbClr val="C8C8C8"/>
      </a:accent4>
      <a:accent5>
        <a:srgbClr val="ACADB0"/>
      </a:accent5>
      <a:accent6>
        <a:srgbClr val="414C60"/>
      </a:accent6>
      <a:hlink>
        <a:srgbClr val="5E708C"/>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1984CC"/>
        </a:lt2>
        <a:accent1>
          <a:srgbClr val="0960AF"/>
        </a:accent1>
        <a:accent2>
          <a:srgbClr val="05438C"/>
        </a:accent2>
        <a:accent3>
          <a:srgbClr val="FFFFFF"/>
        </a:accent3>
        <a:accent4>
          <a:srgbClr val="404040"/>
        </a:accent4>
        <a:accent5>
          <a:srgbClr val="AAB6D4"/>
        </a:accent5>
        <a:accent6>
          <a:srgbClr val="043C7E"/>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EAEAEA"/>
        </a:dk1>
        <a:lt1>
          <a:srgbClr val="FFFFFF"/>
        </a:lt1>
        <a:dk2>
          <a:srgbClr val="4D4D4D"/>
        </a:dk2>
        <a:lt2>
          <a:srgbClr val="000000"/>
        </a:lt2>
        <a:accent1>
          <a:srgbClr val="171525"/>
        </a:accent1>
        <a:accent2>
          <a:srgbClr val="313040"/>
        </a:accent2>
        <a:accent3>
          <a:srgbClr val="FFFFFF"/>
        </a:accent3>
        <a:accent4>
          <a:srgbClr val="C8C8C8"/>
        </a:accent4>
        <a:accent5>
          <a:srgbClr val="ABAAAC"/>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9">
        <a:dk1>
          <a:srgbClr val="EAEAEA"/>
        </a:dk1>
        <a:lt1>
          <a:srgbClr val="FFFFFF"/>
        </a:lt1>
        <a:dk2>
          <a:srgbClr val="4D4D4D"/>
        </a:dk2>
        <a:lt2>
          <a:srgbClr val="000000"/>
        </a:lt2>
        <a:accent1>
          <a:srgbClr val="262626"/>
        </a:accent1>
        <a:accent2>
          <a:srgbClr val="383838"/>
        </a:accent2>
        <a:accent3>
          <a:srgbClr val="FFFFFF"/>
        </a:accent3>
        <a:accent4>
          <a:srgbClr val="C8C8C8"/>
        </a:accent4>
        <a:accent5>
          <a:srgbClr val="ACACAC"/>
        </a:accent5>
        <a:accent6>
          <a:srgbClr val="323232"/>
        </a:accent6>
        <a:hlink>
          <a:srgbClr val="474747"/>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0">
        <a:dk1>
          <a:srgbClr val="EAEAEA"/>
        </a:dk1>
        <a:lt1>
          <a:srgbClr val="FFFFFF"/>
        </a:lt1>
        <a:dk2>
          <a:srgbClr val="4D4D4D"/>
        </a:dk2>
        <a:lt2>
          <a:srgbClr val="1D1D2B"/>
        </a:lt2>
        <a:accent1>
          <a:srgbClr val="171525"/>
        </a:accent1>
        <a:accent2>
          <a:srgbClr val="313040"/>
        </a:accent2>
        <a:accent3>
          <a:srgbClr val="FFFFFF"/>
        </a:accent3>
        <a:accent4>
          <a:srgbClr val="C8C8C8"/>
        </a:accent4>
        <a:accent5>
          <a:srgbClr val="ABAAAC"/>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1">
        <a:dk1>
          <a:srgbClr val="EAEAEA"/>
        </a:dk1>
        <a:lt1>
          <a:srgbClr val="FFFFFF"/>
        </a:lt1>
        <a:dk2>
          <a:srgbClr val="4D4D4D"/>
        </a:dk2>
        <a:lt2>
          <a:srgbClr val="CC3300"/>
        </a:lt2>
        <a:accent1>
          <a:srgbClr val="171525"/>
        </a:accent1>
        <a:accent2>
          <a:srgbClr val="313040"/>
        </a:accent2>
        <a:accent3>
          <a:srgbClr val="FFFFFF"/>
        </a:accent3>
        <a:accent4>
          <a:srgbClr val="C8C8C8"/>
        </a:accent4>
        <a:accent5>
          <a:srgbClr val="ABAAAC"/>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2">
        <a:dk1>
          <a:srgbClr val="EAEAEA"/>
        </a:dk1>
        <a:lt1>
          <a:srgbClr val="FFFFFF"/>
        </a:lt1>
        <a:dk2>
          <a:srgbClr val="4D4D4D"/>
        </a:dk2>
        <a:lt2>
          <a:srgbClr val="CC3300"/>
        </a:lt2>
        <a:accent1>
          <a:srgbClr val="2C3346"/>
        </a:accent1>
        <a:accent2>
          <a:srgbClr val="313040"/>
        </a:accent2>
        <a:accent3>
          <a:srgbClr val="FFFFFF"/>
        </a:accent3>
        <a:accent4>
          <a:srgbClr val="C8C8C8"/>
        </a:accent4>
        <a:accent5>
          <a:srgbClr val="ACADB0"/>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EAEAEA"/>
        </a:dk1>
        <a:lt1>
          <a:srgbClr val="FFFFFF"/>
        </a:lt1>
        <a:dk2>
          <a:srgbClr val="4D4D4D"/>
        </a:dk2>
        <a:lt2>
          <a:srgbClr val="CC3300"/>
        </a:lt2>
        <a:accent1>
          <a:srgbClr val="2C3346"/>
        </a:accent1>
        <a:accent2>
          <a:srgbClr val="49556B"/>
        </a:accent2>
        <a:accent3>
          <a:srgbClr val="FFFFFF"/>
        </a:accent3>
        <a:accent4>
          <a:srgbClr val="C8C8C8"/>
        </a:accent4>
        <a:accent5>
          <a:srgbClr val="ACADB0"/>
        </a:accent5>
        <a:accent6>
          <a:srgbClr val="414C60"/>
        </a:accent6>
        <a:hlink>
          <a:srgbClr val="677A9A"/>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4">
        <a:dk1>
          <a:srgbClr val="EAEAEA"/>
        </a:dk1>
        <a:lt1>
          <a:srgbClr val="FFFFFF"/>
        </a:lt1>
        <a:dk2>
          <a:srgbClr val="4D4D4D"/>
        </a:dk2>
        <a:lt2>
          <a:srgbClr val="CC3300"/>
        </a:lt2>
        <a:accent1>
          <a:srgbClr val="2C3346"/>
        </a:accent1>
        <a:accent2>
          <a:srgbClr val="49556B"/>
        </a:accent2>
        <a:accent3>
          <a:srgbClr val="FFFFFF"/>
        </a:accent3>
        <a:accent4>
          <a:srgbClr val="C8C8C8"/>
        </a:accent4>
        <a:accent5>
          <a:srgbClr val="ACADB0"/>
        </a:accent5>
        <a:accent6>
          <a:srgbClr val="414C60"/>
        </a:accent6>
        <a:hlink>
          <a:srgbClr val="5E708C"/>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387</TotalTime>
  <Words>2928</Words>
  <Application>Microsoft Office PowerPoint</Application>
  <PresentationFormat>On-screen Show (4:3)</PresentationFormat>
  <Paragraphs>199</Paragraphs>
  <Slides>30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Microsoft Sans Serif</vt:lpstr>
      <vt:lpstr>Verdana</vt:lpstr>
      <vt:lpstr>굴림</vt:lpstr>
      <vt:lpstr>Times New Roman</vt:lpstr>
      <vt:lpstr>powerpoint-template-24</vt:lpstr>
      <vt:lpstr>Current and Future Modalities for the Diagnosis and Management of Retinal Disease</vt:lpstr>
      <vt:lpstr> Gulf Coast Retina Center </vt:lpstr>
      <vt:lpstr>  Oren Plous MD, FACS</vt:lpstr>
      <vt:lpstr> Objective of this Presentation </vt:lpstr>
      <vt:lpstr>Diagnostic Methods Used In A Retina Practice </vt:lpstr>
      <vt:lpstr>Visual Acuity Testing</vt:lpstr>
      <vt:lpstr>Color Plate Testing</vt:lpstr>
      <vt:lpstr>Visual Field Testing </vt:lpstr>
      <vt:lpstr>Color Fundus Photography</vt:lpstr>
      <vt:lpstr>Ultrawide Field Imaging (UWF)</vt:lpstr>
      <vt:lpstr>Fluorescein Angiography (FA) and Indocyanin Green Angiography (ICGA)</vt:lpstr>
      <vt:lpstr>FA vs. ICG</vt:lpstr>
      <vt:lpstr>Electroretinography (ERG)</vt:lpstr>
      <vt:lpstr>Electrooculogram</vt:lpstr>
      <vt:lpstr>Optical Coherence Tomography (OCT)</vt:lpstr>
      <vt:lpstr>OCT Type Images</vt:lpstr>
      <vt:lpstr>Retinal Segmentation on High Resolution OCT</vt:lpstr>
      <vt:lpstr>OCT Angiography (OCTA)</vt:lpstr>
      <vt:lpstr>Fundus Autoflourescence </vt:lpstr>
      <vt:lpstr>Artificial Intelligence (AI) in Retinal Disease Diagnosis</vt:lpstr>
      <vt:lpstr>AI Future In Diagnosis of Retinal Disease:  Chat GPT Conversation</vt:lpstr>
      <vt:lpstr>Chat GPT Discussion - cont.</vt:lpstr>
      <vt:lpstr>Wearable Devices In Retinal Diagnosis Again, per Chat GPT</vt:lpstr>
      <vt:lpstr>Chat GPT Wearable Devices Conversation – cont.</vt:lpstr>
      <vt:lpstr>Psssst Chat GPT: </vt:lpstr>
      <vt:lpstr>Molecular Imaging</vt:lpstr>
      <vt:lpstr>Genetic Testing and Therapy</vt:lpstr>
      <vt:lpstr>Advantages of Office Based Diagnostic Modalities</vt:lpstr>
      <vt:lpstr>Limitations and Challenges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oren plous</dc:creator>
  <cp:lastModifiedBy>oren plous</cp:lastModifiedBy>
  <cp:revision>13</cp:revision>
  <dcterms:created xsi:type="dcterms:W3CDTF">2023-09-09T18:45:00Z</dcterms:created>
  <dcterms:modified xsi:type="dcterms:W3CDTF">2023-09-10T01:12:44Z</dcterms:modified>
</cp:coreProperties>
</file>